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1" r:id="rId2"/>
    <p:sldId id="279" r:id="rId3"/>
    <p:sldId id="257" r:id="rId4"/>
    <p:sldId id="280" r:id="rId5"/>
    <p:sldId id="281" r:id="rId6"/>
    <p:sldId id="283" r:id="rId7"/>
    <p:sldId id="284" r:id="rId8"/>
    <p:sldId id="285" r:id="rId9"/>
    <p:sldId id="286" r:id="rId10"/>
    <p:sldId id="287" r:id="rId11"/>
    <p:sldId id="288" r:id="rId12"/>
    <p:sldId id="289" r:id="rId13"/>
    <p:sldId id="290" r:id="rId14"/>
    <p:sldId id="291" r:id="rId15"/>
    <p:sldId id="292" r:id="rId16"/>
    <p:sldId id="293" r:id="rId17"/>
    <p:sldId id="29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ara"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A9715-BC1F-3247-A3EC-7C059F177637}" v="94" dt="2019-02-22T11:54:16.404"/>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2" d="100"/>
          <a:sy n="72"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lv-LV"/>
              <a:t>Rediģēt šablona virsraksta stilu</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1C21957A-EF3E-4022-8597-9065809BEF2F}" type="datetimeFigureOut">
              <a:rPr lang="lv-LV" smtClean="0"/>
              <a:t>25.02.2019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C34D4B-F353-4E07-8195-9E775BC67BF6}" type="slidenum">
              <a:rPr lang="lv-LV" smtClean="0"/>
              <a:t>‹#›</a:t>
            </a:fld>
            <a:endParaRPr lang="lv-LV"/>
          </a:p>
        </p:txBody>
      </p:sp>
      <p:cxnSp>
        <p:nvCxnSpPr>
          <p:cNvPr id="9" name="Straight Connector 8"/>
          <p:cNvCxnSpPr/>
          <p:nvPr/>
        </p:nvCxnSpPr>
        <p:spPr>
          <a:xfrm>
            <a:off x="1280160" y="1404257"/>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55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1C21957A-EF3E-4022-8597-9065809BEF2F}" type="datetimeFigureOut">
              <a:rPr lang="lv-LV" smtClean="0"/>
              <a:t>25.02.2019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238030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lv-LV"/>
              <a:t>Rediģēt šablona virsraksta stilu</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1C21957A-EF3E-4022-8597-9065809BEF2F}" type="datetimeFigureOut">
              <a:rPr lang="lv-LV" smtClean="0"/>
              <a:t>25.02.2019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3935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a:xfrm>
            <a:off x="1097280" y="-304240"/>
            <a:ext cx="10058400" cy="1450757"/>
          </a:xfrm>
        </p:spPr>
        <p:txBody>
          <a:bodyPr/>
          <a:lstStyle>
            <a:lvl1pPr marL="0">
              <a:defRPr/>
            </a:lvl1pPr>
          </a:lstStyle>
          <a:p>
            <a:r>
              <a:rPr lang="lv-LV"/>
              <a:t>Rediģēt šablona virsraksta stilu</a:t>
            </a:r>
            <a:endParaRPr lang="en-US" dirty="0"/>
          </a:p>
        </p:txBody>
      </p:sp>
      <p:sp>
        <p:nvSpPr>
          <p:cNvPr id="4" name="Date Placeholder 3"/>
          <p:cNvSpPr>
            <a:spLocks noGrp="1"/>
          </p:cNvSpPr>
          <p:nvPr>
            <p:ph type="dt" sz="half" idx="10"/>
          </p:nvPr>
        </p:nvSpPr>
        <p:spPr/>
        <p:txBody>
          <a:bodyPr/>
          <a:lstStyle/>
          <a:p>
            <a:fld id="{1C21957A-EF3E-4022-8597-9065809BEF2F}" type="datetimeFigureOut">
              <a:rPr lang="lv-LV" smtClean="0"/>
              <a:t>25.02.2019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278717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lv-LV"/>
              <a:t>Rediģēt šablona virsraksta stilu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1C21957A-EF3E-4022-8597-9065809BEF2F}" type="datetimeFigureOut">
              <a:rPr lang="lv-LV" smtClean="0"/>
              <a:t>25.02.2019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AC34D4B-F353-4E07-8195-9E775BC67BF6}" type="slidenum">
              <a:rPr lang="lv-LV" smtClean="0"/>
              <a:t>‹#›</a:t>
            </a:fld>
            <a:endParaRPr lang="lv-LV"/>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00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lv-LV"/>
              <a:t>Rediģēt šablona virsraksta stilu</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1C21957A-EF3E-4022-8597-9065809BEF2F}" type="datetimeFigureOut">
              <a:rPr lang="lv-LV" smtClean="0"/>
              <a:t>25.02.2019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66700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lv-LV"/>
              <a:t>Rediģēt šablona virsraksta stilu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1097280" y="2582334"/>
            <a:ext cx="4937760" cy="337820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6217920" y="2582334"/>
            <a:ext cx="4937760" cy="337820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1C21957A-EF3E-4022-8597-9065809BEF2F}" type="datetimeFigureOut">
              <a:rPr lang="lv-LV" smtClean="0"/>
              <a:t>25.02.2019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192879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1C21957A-EF3E-4022-8597-9065809BEF2F}" type="datetimeFigureOut">
              <a:rPr lang="lv-LV" smtClean="0"/>
              <a:t>25.02.2019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204624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21957A-EF3E-4022-8597-9065809BEF2F}" type="datetimeFigureOut">
              <a:rPr lang="lv-LV" smtClean="0"/>
              <a:t>25.02.2019</a:t>
            </a:fld>
            <a:endParaRPr lang="lv-LV"/>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v-LV"/>
          </a:p>
        </p:txBody>
      </p:sp>
      <p:sp>
        <p:nvSpPr>
          <p:cNvPr id="9" name="Slide Number Placeholder 8"/>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245647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lv-LV"/>
              <a:t>Rediģēt šablona virsraksta stilu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21957A-EF3E-4022-8597-9065809BEF2F}" type="datetimeFigureOut">
              <a:rPr lang="lv-LV" smtClean="0"/>
              <a:t>25.02.2019</a:t>
            </a:fld>
            <a:endParaRPr lang="lv-LV"/>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lv-LV"/>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AC34D4B-F353-4E07-8195-9E775BC67BF6}" type="slidenum">
              <a:rPr lang="lv-LV" smtClean="0"/>
              <a:t>‹#›</a:t>
            </a:fld>
            <a:endParaRPr lang="lv-LV"/>
          </a:p>
        </p:txBody>
      </p:sp>
    </p:spTree>
    <p:extLst>
      <p:ext uri="{BB962C8B-B14F-4D97-AF65-F5344CB8AC3E}">
        <p14:creationId xmlns:p14="http://schemas.microsoft.com/office/powerpoint/2010/main" val="3348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1C21957A-EF3E-4022-8597-9065809BEF2F}" type="datetimeFigureOut">
              <a:rPr lang="lv-LV" smtClean="0"/>
              <a:t>25.02.2019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AC34D4B-F353-4E07-8195-9E775BC67BF6}" type="slidenum">
              <a:rPr lang="lv-LV" smtClean="0"/>
              <a:t>‹#›</a:t>
            </a:fld>
            <a:endParaRPr lang="lv-LV"/>
          </a:p>
        </p:txBody>
      </p:sp>
    </p:spTree>
    <p:extLst>
      <p:ext uri="{BB962C8B-B14F-4D97-AF65-F5344CB8AC3E}">
        <p14:creationId xmlns:p14="http://schemas.microsoft.com/office/powerpoint/2010/main" val="126930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lv-LV"/>
              <a:t>Rediģēt šablona virsraksta stilu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21957A-EF3E-4022-8597-9065809BEF2F}" type="datetimeFigureOut">
              <a:rPr lang="lv-LV" smtClean="0"/>
              <a:t>25.02.2019</a:t>
            </a:fld>
            <a:endParaRPr lang="lv-LV"/>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v-LV"/>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AC34D4B-F353-4E07-8195-9E775BC67BF6}" type="slidenum">
              <a:rPr lang="lv-LV" smtClean="0"/>
              <a:t>‹#›</a:t>
            </a:fld>
            <a:endParaRPr lang="lv-LV"/>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1993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m.likumi.lv/ta/id/262267-par-videja-termina-budzeta-ietvaru-2014-2015-un-2016-gadam"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F539456-0B0B-4228-BF41-AF1556EDF65E}"/>
              </a:ext>
            </a:extLst>
          </p:cNvPr>
          <p:cNvSpPr>
            <a:spLocks noGrp="1"/>
          </p:cNvSpPr>
          <p:nvPr>
            <p:ph type="ctrTitle"/>
          </p:nvPr>
        </p:nvSpPr>
        <p:spPr/>
        <p:txBody>
          <a:bodyPr>
            <a:normAutofit/>
          </a:bodyPr>
          <a:lstStyle/>
          <a:p>
            <a:r>
              <a:rPr lang="lv-LV" sz="7200" dirty="0">
                <a:latin typeface="Avenir Book" panose="02000503020000020003" pitchFamily="2" charset="0"/>
              </a:rPr>
              <a:t>NAP un ceļi,</a:t>
            </a:r>
            <a:br>
              <a:rPr lang="lv-LV" sz="7200" dirty="0">
                <a:latin typeface="Avenir Book" panose="02000503020000020003" pitchFamily="2" charset="0"/>
              </a:rPr>
            </a:br>
            <a:r>
              <a:rPr lang="lv-LV" sz="7200" dirty="0">
                <a:latin typeface="Avenir Book" panose="02000503020000020003" pitchFamily="2" charset="0"/>
              </a:rPr>
              <a:t>izpildvara </a:t>
            </a:r>
            <a:r>
              <a:rPr lang="lv-LV" sz="7200">
                <a:latin typeface="Avenir Book" panose="02000503020000020003" pitchFamily="2" charset="0"/>
              </a:rPr>
              <a:t>un ceļi`</a:t>
            </a:r>
            <a:endParaRPr lang="lv-LV" sz="7200" b="1" dirty="0">
              <a:latin typeface="Avenir Book" panose="02000503020000020003" pitchFamily="2" charset="0"/>
              <a:ea typeface="Verdana" panose="020B0604030504040204" pitchFamily="34" charset="0"/>
            </a:endParaRPr>
          </a:p>
        </p:txBody>
      </p:sp>
      <p:sp>
        <p:nvSpPr>
          <p:cNvPr id="3" name="Apakšvirsraksts 2">
            <a:extLst>
              <a:ext uri="{FF2B5EF4-FFF2-40B4-BE49-F238E27FC236}">
                <a16:creationId xmlns:a16="http://schemas.microsoft.com/office/drawing/2014/main" id="{621B2B37-1DB6-4476-9D83-A026F14EDCBF}"/>
              </a:ext>
            </a:extLst>
          </p:cNvPr>
          <p:cNvSpPr>
            <a:spLocks noGrp="1"/>
          </p:cNvSpPr>
          <p:nvPr>
            <p:ph type="subTitle" idx="1"/>
          </p:nvPr>
        </p:nvSpPr>
        <p:spPr>
          <a:xfrm>
            <a:off x="381000" y="4455620"/>
            <a:ext cx="10777451" cy="1143000"/>
          </a:xfrm>
        </p:spPr>
        <p:txBody>
          <a:bodyPr>
            <a:normAutofit fontScale="92500"/>
          </a:bodyPr>
          <a:lstStyle/>
          <a:p>
            <a:endParaRPr lang="lv-LV" dirty="0">
              <a:latin typeface="Avenir Book" panose="02000503020000020003" pitchFamily="2" charset="0"/>
            </a:endParaRPr>
          </a:p>
          <a:p>
            <a:r>
              <a:rPr lang="lv-LV" dirty="0">
                <a:latin typeface="Avenir Book" panose="02000503020000020003" pitchFamily="2" charset="0"/>
              </a:rPr>
              <a:t>                                          Latvijas ceļu būvētāju viedoklis</a:t>
            </a:r>
          </a:p>
        </p:txBody>
      </p:sp>
    </p:spTree>
    <p:extLst>
      <p:ext uri="{BB962C8B-B14F-4D97-AF65-F5344CB8AC3E}">
        <p14:creationId xmlns:p14="http://schemas.microsoft.com/office/powerpoint/2010/main" val="391454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511629" y="3153592"/>
            <a:ext cx="3200400" cy="2286000"/>
          </a:xfrm>
        </p:spPr>
        <p:txBody>
          <a:bodyPr>
            <a:normAutofit fontScale="90000"/>
          </a:bodyPr>
          <a:lstStyle/>
          <a:p>
            <a:r>
              <a:rPr lang="lv-LV" sz="4000" dirty="0">
                <a:solidFill>
                  <a:schemeClr val="tx1"/>
                </a:solidFill>
                <a:latin typeface="Avenir Book" panose="02000503020000020003" pitchFamily="2" charset="0"/>
                <a:ea typeface="Verdana" panose="020B0604030504040204" pitchFamily="34" charset="0"/>
                <a:cs typeface="Verdana" panose="020B0604030504040204" pitchFamily="34" charset="0"/>
              </a:rPr>
              <a:t>Partnerības līgums Eiropas Savienības investīciju fondu 2014.–2020.gada plānošanas periodam</a:t>
            </a:r>
            <a:endParaRPr lang="en-US" sz="4000"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E607288-C77D-FA49-9B47-C887BC4E0DF8}"/>
              </a:ext>
            </a:extLst>
          </p:cNvPr>
          <p:cNvSpPr>
            <a:spLocks noGrp="1"/>
          </p:cNvSpPr>
          <p:nvPr>
            <p:ph idx="1"/>
          </p:nvPr>
        </p:nvSpPr>
        <p:spPr>
          <a:xfrm>
            <a:off x="4800600" y="892628"/>
            <a:ext cx="6492240" cy="5965371"/>
          </a:xfrm>
        </p:spPr>
        <p:txBody>
          <a:bodyPr>
            <a:normAutofit/>
          </a:bodyPr>
          <a:lstStyle/>
          <a:p>
            <a:pPr algn="just"/>
            <a:endParaRPr lang="lv-LV" sz="2800" dirty="0"/>
          </a:p>
          <a:p>
            <a:pPr algn="just"/>
            <a:endParaRPr lang="lv-LV" sz="2800" dirty="0"/>
          </a:p>
        </p:txBody>
      </p:sp>
      <p:sp>
        <p:nvSpPr>
          <p:cNvPr id="4" name="Rectangle 3">
            <a:extLst>
              <a:ext uri="{FF2B5EF4-FFF2-40B4-BE49-F238E27FC236}">
                <a16:creationId xmlns:a16="http://schemas.microsoft.com/office/drawing/2014/main" id="{DE809D53-20CB-1B45-82DA-7623689F3B85}"/>
              </a:ext>
            </a:extLst>
          </p:cNvPr>
          <p:cNvSpPr/>
          <p:nvPr/>
        </p:nvSpPr>
        <p:spPr>
          <a:xfrm>
            <a:off x="4691742" y="892628"/>
            <a:ext cx="6803571" cy="6124754"/>
          </a:xfrm>
          <a:prstGeom prst="rect">
            <a:avLst/>
          </a:prstGeom>
        </p:spPr>
        <p:txBody>
          <a:bodyPr wrap="square">
            <a:spAutoFit/>
          </a:bodyPr>
          <a:lstStyle/>
          <a:p>
            <a:pPr marL="285750" indent="-285750" algn="just">
              <a:spcBef>
                <a:spcPts val="1200"/>
              </a:spcBef>
              <a:buFont typeface="Arial" panose="020B0604020202020204" pitchFamily="34" charset="0"/>
              <a:buChar char="•"/>
            </a:pPr>
            <a:r>
              <a:rPr lang="lv-LV" dirty="0">
                <a:latin typeface="Avenir Book" panose="02000503020000020003" pitchFamily="2" charset="0"/>
              </a:rPr>
              <a:t>(69) VAS "Latvijas Valsts ceļi", pamatojoties uz SM deleģējumu, ir izstrādājusi "Valsts autoceļu sakārtošanas programmu 2014.–2020.gadam", kas ļaus, izmantojot valsts budžeta atbalstu, sasniegt NAP 2020 identificētos valsts autoceļu tīkla kvalitatīvos rādītājus.</a:t>
            </a:r>
            <a:endParaRPr lang="en-US" dirty="0">
              <a:latin typeface="Avenir Book" panose="02000503020000020003" pitchFamily="2" charset="0"/>
            </a:endParaRPr>
          </a:p>
          <a:p>
            <a:pPr marL="285750" indent="-285750" algn="just">
              <a:spcBef>
                <a:spcPts val="1200"/>
              </a:spcBef>
              <a:buFont typeface="Arial" panose="020B0604020202020204" pitchFamily="34" charset="0"/>
              <a:buChar char="•"/>
            </a:pPr>
            <a:r>
              <a:rPr lang="lv-LV" dirty="0">
                <a:latin typeface="Avenir Book" panose="02000503020000020003" pitchFamily="2" charset="0"/>
              </a:rPr>
              <a:t>(371) Ņemot vērā iepriekšminētos ieguldījumus tematiskā mērķa "Veicināt ilgtspējīgu transportu un novērst trūkumus tīkla </a:t>
            </a:r>
            <a:r>
              <a:rPr lang="lv-LV" dirty="0" err="1">
                <a:latin typeface="Avenir Book" panose="02000503020000020003" pitchFamily="2" charset="0"/>
              </a:rPr>
              <a:t>pamatinfrastruktūrā</a:t>
            </a:r>
            <a:r>
              <a:rPr lang="lv-LV" dirty="0">
                <a:latin typeface="Avenir Book" panose="02000503020000020003" pitchFamily="2" charset="0"/>
              </a:rPr>
              <a:t>" ietvaros, ar ERAF un KF finansējuma atbalstu plānots sasniegt šādus rezultātus:</a:t>
            </a:r>
          </a:p>
          <a:p>
            <a:pPr marL="285750" indent="-285750" algn="just">
              <a:spcBef>
                <a:spcPts val="1200"/>
              </a:spcBef>
              <a:buFont typeface="Arial" panose="020B0604020202020204" pitchFamily="34" charset="0"/>
              <a:buChar char="•"/>
            </a:pPr>
            <a:r>
              <a:rPr lang="lv-LV" dirty="0">
                <a:latin typeface="Avenir Book" panose="02000503020000020003" pitchFamily="2" charset="0"/>
              </a:rPr>
              <a:t>1. samazinājies valsts reģionālo autoceļu sliktā un ļoti sliktā stāvoklī īpatsvars (ERAF);</a:t>
            </a:r>
          </a:p>
          <a:p>
            <a:pPr marL="285750" indent="-285750" algn="just">
              <a:spcBef>
                <a:spcPts val="1200"/>
              </a:spcBef>
              <a:buFont typeface="Arial" panose="020B0604020202020204" pitchFamily="34" charset="0"/>
              <a:buChar char="•"/>
            </a:pPr>
            <a:r>
              <a:rPr lang="lv-LV" dirty="0">
                <a:latin typeface="Avenir Book" panose="02000503020000020003" pitchFamily="2" charset="0"/>
              </a:rPr>
              <a:t>2. attīstīta TEN-T u.c. infrastruktūra, kas nodrošina ārējo sasniedzamību un vērsta uz </a:t>
            </a:r>
            <a:r>
              <a:rPr lang="lv-LV" dirty="0" err="1">
                <a:latin typeface="Avenir Book" panose="02000503020000020003" pitchFamily="2" charset="0"/>
              </a:rPr>
              <a:t>resursefektīvas</a:t>
            </a:r>
            <a:r>
              <a:rPr lang="lv-LV" dirty="0">
                <a:latin typeface="Avenir Book" panose="02000503020000020003" pitchFamily="2" charset="0"/>
              </a:rPr>
              <a:t> transporta sistēmas izveidi: labi ceļi, elektrificēts dzelzceļš, TEN-T sasaiste ar pilsētām, attīstīta ostu publiskās pieejamības infrastruktūra (KF);</a:t>
            </a:r>
          </a:p>
          <a:p>
            <a:pPr marL="285750" indent="-285750" algn="just">
              <a:spcBef>
                <a:spcPts val="1200"/>
              </a:spcBef>
              <a:buFont typeface="Arial" panose="020B0604020202020204" pitchFamily="34" charset="0"/>
              <a:buChar char="•"/>
            </a:pPr>
            <a:r>
              <a:rPr lang="lv-LV" dirty="0">
                <a:latin typeface="Avenir Book" panose="02000503020000020003" pitchFamily="2" charset="0"/>
              </a:rPr>
              <a:t>3. samazinājies valsts galveno autoceļu sliktā un ļoti sliktā stāvoklī īpatsvars (KF).</a:t>
            </a:r>
          </a:p>
          <a:p>
            <a:pPr marL="285750" indent="-285750" algn="just">
              <a:spcBef>
                <a:spcPts val="1200"/>
              </a:spcBef>
              <a:buFont typeface="Arial" panose="020B0604020202020204" pitchFamily="34" charset="0"/>
              <a:buChar char="•"/>
            </a:pPr>
            <a:endParaRPr lang="lv-LV" dirty="0">
              <a:latin typeface="Avenir Book" panose="02000503020000020003" pitchFamily="2" charset="0"/>
            </a:endParaRPr>
          </a:p>
        </p:txBody>
      </p:sp>
    </p:spTree>
    <p:extLst>
      <p:ext uri="{BB962C8B-B14F-4D97-AF65-F5344CB8AC3E}">
        <p14:creationId xmlns:p14="http://schemas.microsoft.com/office/powerpoint/2010/main" val="4185175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511629" y="3153592"/>
            <a:ext cx="3200400" cy="2286000"/>
          </a:xfrm>
        </p:spPr>
        <p:txBody>
          <a:bodyPr>
            <a:normAutofit fontScale="90000"/>
          </a:bodyPr>
          <a:lstStyle/>
          <a:p>
            <a:r>
              <a:rPr lang="lv-LV" sz="4000" dirty="0">
                <a:solidFill>
                  <a:schemeClr val="tx1"/>
                </a:solidFill>
                <a:latin typeface="Avenir Book" panose="02000503020000020003" pitchFamily="2" charset="0"/>
                <a:ea typeface="Verdana" panose="020B0604030504040204" pitchFamily="34" charset="0"/>
                <a:cs typeface="Verdana" panose="020B0604030504040204" pitchFamily="34" charset="0"/>
              </a:rPr>
              <a:t>Partnerības līgums Eiropas Savienības investīciju fondu 2014.–2020.gada plānošanas periodam</a:t>
            </a:r>
            <a:endParaRPr lang="en-US" sz="4000"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E607288-C77D-FA49-9B47-C887BC4E0DF8}"/>
              </a:ext>
            </a:extLst>
          </p:cNvPr>
          <p:cNvSpPr>
            <a:spLocks noGrp="1"/>
          </p:cNvSpPr>
          <p:nvPr>
            <p:ph idx="1"/>
          </p:nvPr>
        </p:nvSpPr>
        <p:spPr>
          <a:xfrm>
            <a:off x="4800600" y="892628"/>
            <a:ext cx="6492240" cy="5965371"/>
          </a:xfrm>
        </p:spPr>
        <p:txBody>
          <a:bodyPr>
            <a:normAutofit/>
          </a:bodyPr>
          <a:lstStyle/>
          <a:p>
            <a:pPr algn="just"/>
            <a:endParaRPr lang="lv-LV" sz="2800" dirty="0"/>
          </a:p>
          <a:p>
            <a:pPr algn="just"/>
            <a:endParaRPr lang="lv-LV" sz="2800" dirty="0"/>
          </a:p>
        </p:txBody>
      </p:sp>
      <p:sp>
        <p:nvSpPr>
          <p:cNvPr id="4" name="Rectangle 3">
            <a:extLst>
              <a:ext uri="{FF2B5EF4-FFF2-40B4-BE49-F238E27FC236}">
                <a16:creationId xmlns:a16="http://schemas.microsoft.com/office/drawing/2014/main" id="{DE809D53-20CB-1B45-82DA-7623689F3B85}"/>
              </a:ext>
            </a:extLst>
          </p:cNvPr>
          <p:cNvSpPr/>
          <p:nvPr/>
        </p:nvSpPr>
        <p:spPr>
          <a:xfrm>
            <a:off x="4691742" y="892627"/>
            <a:ext cx="6901544" cy="3416320"/>
          </a:xfrm>
          <a:prstGeom prst="rect">
            <a:avLst/>
          </a:prstGeom>
        </p:spPr>
        <p:txBody>
          <a:bodyPr wrap="square">
            <a:spAutoFit/>
          </a:bodyPr>
          <a:lstStyle/>
          <a:p>
            <a:pPr marL="285750" indent="-285750" algn="just">
              <a:buFont typeface="Arial" panose="020B0604020202020204" pitchFamily="34" charset="0"/>
              <a:buChar char="•"/>
            </a:pPr>
            <a:r>
              <a:rPr lang="lv-LV" dirty="0">
                <a:latin typeface="Avenir Book" panose="02000503020000020003" pitchFamily="2" charset="0"/>
              </a:rPr>
              <a:t>Lai gan ESI fondu finansējums dos nozīmīgu ieguldījumu šo rezultātu sasniegšanā, tas ir atkarīgs ne tikai no ERAF un KF finansējuma, bet arī no citu darbību veikšanas un investīcijām, t.sk. valsts budžeta ieguldījumiem, lai sasniegtu noteiktos politikas rezultātus. No ESI fondiem plānotās investīcijas ceļu infrastruktūrā tiks papildinātas un to uzturēšana nodrošināta nacionālā finansējuma ietvaros atbilstoši Valsts autoceļu sakārtošanas programmai 2014.–2020.gadam. Atbilstoši likumam "</a:t>
            </a:r>
            <a:r>
              <a:rPr lang="lv-LV" dirty="0">
                <a:latin typeface="Avenir Book" panose="02000503020000020003" pitchFamily="2" charset="0"/>
                <a:hlinkClick r:id="rId2">
                  <a:extLst>
                    <a:ext uri="{A12FA001-AC4F-418D-AE19-62706E023703}">
                      <ahyp:hlinkClr xmlns:ahyp="http://schemas.microsoft.com/office/drawing/2018/hyperlinkcolor" val="tx"/>
                    </a:ext>
                  </a:extLst>
                </a:hlinkClick>
              </a:rPr>
              <a:t>Par vidēja termiņa budžeta ietvaru 2014., 2015. un 2016.gadam</a:t>
            </a:r>
            <a:r>
              <a:rPr lang="lv-LV" dirty="0">
                <a:latin typeface="Avenir Book" panose="02000503020000020003" pitchFamily="2" charset="0"/>
              </a:rPr>
              <a:t>" valsts autoceļu pārvaldīšanai, uzturēšanai un atjaunošanai SM budžetā tiek plānoti 377,8 milj. EUR.</a:t>
            </a:r>
            <a:endParaRPr lang="en-US" dirty="0">
              <a:latin typeface="Avenir Book" panose="02000503020000020003" pitchFamily="2" charset="0"/>
            </a:endParaRPr>
          </a:p>
          <a:p>
            <a:pPr marL="285750" indent="-285750" algn="just">
              <a:buFont typeface="Arial" panose="020B0604020202020204" pitchFamily="34" charset="0"/>
              <a:buChar char="•"/>
            </a:pPr>
            <a:endParaRPr lang="lv-LV" dirty="0">
              <a:latin typeface="Avenir Book" panose="02000503020000020003" pitchFamily="2" charset="0"/>
            </a:endParaRPr>
          </a:p>
        </p:txBody>
      </p:sp>
    </p:spTree>
    <p:extLst>
      <p:ext uri="{BB962C8B-B14F-4D97-AF65-F5344CB8AC3E}">
        <p14:creationId xmlns:p14="http://schemas.microsoft.com/office/powerpoint/2010/main" val="256123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671384" y="740229"/>
            <a:ext cx="10058400" cy="810603"/>
          </a:xfrm>
        </p:spPr>
        <p:txBody>
          <a:bodyPr>
            <a:normAutofit fontScale="90000"/>
          </a:bodyPr>
          <a:lstStyle/>
          <a:p>
            <a:r>
              <a:rPr lang="lv-LV" sz="4000" dirty="0">
                <a:latin typeface="Avenir Book" panose="02000503020000020003" pitchFamily="2" charset="0"/>
              </a:rPr>
              <a:t>Rīcības virzieni (</a:t>
            </a:r>
            <a:r>
              <a:rPr lang="lv-LV" sz="4000" dirty="0" err="1">
                <a:latin typeface="Avenir Book" panose="02000503020000020003" pitchFamily="2" charset="0"/>
              </a:rPr>
              <a:t>apakšmērķi</a:t>
            </a:r>
            <a:r>
              <a:rPr lang="lv-LV" sz="4000" dirty="0">
                <a:latin typeface="Avenir Book" panose="02000503020000020003" pitchFamily="2" charset="0"/>
              </a:rPr>
              <a:t>) transporta politikas īstenošanai</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550F629-7092-4F72-B623-60D9E8D671F9}"/>
              </a:ext>
            </a:extLst>
          </p:cNvPr>
          <p:cNvSpPr>
            <a:spLocks noGrp="1"/>
          </p:cNvSpPr>
          <p:nvPr>
            <p:ph idx="4294967295"/>
          </p:nvPr>
        </p:nvSpPr>
        <p:spPr>
          <a:xfrm>
            <a:off x="1181101" y="1970314"/>
            <a:ext cx="10505290" cy="4365172"/>
          </a:xfrm>
        </p:spPr>
        <p:txBody>
          <a:bodyPr>
            <a:normAutofit fontScale="92500"/>
          </a:bodyPr>
          <a:lstStyle/>
          <a:p>
            <a:pPr marL="0" indent="0" algn="just">
              <a:buNone/>
            </a:pPr>
            <a:r>
              <a:rPr lang="lv-LV" sz="2400" b="1" dirty="0">
                <a:latin typeface="Avenir Book" panose="02000503020000020003" pitchFamily="2" charset="0"/>
              </a:rPr>
              <a:t>2. Nodrošināta iekšējā un ārējā sasniedzamība un augstas kvalitātes mobilitātes iespējas visā valsts teritorijā</a:t>
            </a:r>
            <a:endParaRPr lang="lv-LV" sz="2400" dirty="0">
              <a:latin typeface="Avenir Book" panose="02000503020000020003" pitchFamily="2" charset="0"/>
            </a:endParaRPr>
          </a:p>
          <a:p>
            <a:pPr algn="just"/>
            <a:r>
              <a:rPr lang="lv-LV" sz="2400" dirty="0">
                <a:latin typeface="Avenir Book" panose="02000503020000020003" pitchFamily="2" charset="0"/>
              </a:rPr>
              <a:t>nodrošināt reģionālo un vietējo autoceļu kvalitāti.</a:t>
            </a:r>
          </a:p>
          <a:p>
            <a:pPr marL="0" indent="0" algn="just">
              <a:buNone/>
            </a:pPr>
            <a:r>
              <a:rPr lang="lv-LV" sz="2400" b="1" dirty="0">
                <a:latin typeface="Avenir Book" panose="02000503020000020003" pitchFamily="2" charset="0"/>
              </a:rPr>
              <a:t>Transporta attīstības pamatnostādņu 2007.-2013.gadam (TAP 2007-2013) īstenošanas </a:t>
            </a:r>
            <a:r>
              <a:rPr lang="lv-LV" sz="2400" b="1" dirty="0" err="1">
                <a:latin typeface="Avenir Book" panose="02000503020000020003" pitchFamily="2" charset="0"/>
              </a:rPr>
              <a:t>izvērtējums</a:t>
            </a:r>
            <a:r>
              <a:rPr lang="lv-LV" sz="2400" dirty="0">
                <a:latin typeface="Avenir Book" panose="02000503020000020003" pitchFamily="2" charset="0"/>
              </a:rPr>
              <a:t>:</a:t>
            </a:r>
          </a:p>
          <a:p>
            <a:pPr algn="just"/>
            <a:r>
              <a:rPr lang="lv-LV" sz="2400" dirty="0">
                <a:latin typeface="Avenir Book" panose="02000503020000020003" pitchFamily="2" charset="0"/>
              </a:rPr>
              <a:t>Ņemot vērā nepietiekamo finansējumu valsts autoceļu uzturēšanai un normatīvi noteiktajā laikā neveiktajiem remontdarbiem, TAP 2007-2013 īstenošanas periodā gadu no gada pieauga arī remontu deficīts. Tāpēc papildu līdzekļu piesaistei valsts autoceļu sakārtošanai jāplāno valsts pamatbudžeta Valsts autoceļu fonda programmas finansēšanas plānošanas modeļa maiņa ar mērķi septiņu gadu periodā pakāpeniski palielināt valsts budžetā autoceļiem paredzēto finansējumu un plānošanu piesaistot autoceļu lietotāju maksājumiem. </a:t>
            </a:r>
          </a:p>
          <a:p>
            <a:pPr algn="just"/>
            <a:endParaRPr lang="lv-LV" sz="2400" dirty="0">
              <a:latin typeface="Avenir Book" panose="02000503020000020003" pitchFamily="2" charset="0"/>
            </a:endParaRPr>
          </a:p>
        </p:txBody>
      </p:sp>
    </p:spTree>
    <p:extLst>
      <p:ext uri="{BB962C8B-B14F-4D97-AF65-F5344CB8AC3E}">
        <p14:creationId xmlns:p14="http://schemas.microsoft.com/office/powerpoint/2010/main" val="2333599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671384" y="740229"/>
            <a:ext cx="10058400" cy="810603"/>
          </a:xfrm>
        </p:spPr>
        <p:txBody>
          <a:bodyPr>
            <a:normAutofit/>
          </a:bodyPr>
          <a:lstStyle/>
          <a:p>
            <a:r>
              <a:rPr lang="lv-LV" sz="4000" dirty="0">
                <a:latin typeface="Avenir Book" panose="02000503020000020003" pitchFamily="2" charset="0"/>
              </a:rPr>
              <a:t>6.</a:t>
            </a:r>
            <a:r>
              <a:rPr lang="lv-LV" sz="4000" baseline="30000" dirty="0">
                <a:latin typeface="Avenir Book" panose="02000503020000020003" pitchFamily="2" charset="0"/>
              </a:rPr>
              <a:t>1</a:t>
            </a:r>
            <a:r>
              <a:rPr lang="lv-LV" sz="4000" dirty="0">
                <a:latin typeface="Avenir Book" panose="02000503020000020003" pitchFamily="2" charset="0"/>
              </a:rPr>
              <a:t> Starpposma </a:t>
            </a:r>
            <a:r>
              <a:rPr lang="lv-LV" sz="4000" dirty="0" err="1">
                <a:latin typeface="Avenir Book" panose="02000503020000020003" pitchFamily="2" charset="0"/>
              </a:rPr>
              <a:t>izvērtējuma</a:t>
            </a:r>
            <a:r>
              <a:rPr lang="lv-LV" sz="4000" dirty="0">
                <a:latin typeface="Avenir Book" panose="02000503020000020003" pitchFamily="2" charset="0"/>
              </a:rPr>
              <a:t> rezultāti </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550F629-7092-4F72-B623-60D9E8D671F9}"/>
              </a:ext>
            </a:extLst>
          </p:cNvPr>
          <p:cNvSpPr>
            <a:spLocks noGrp="1"/>
          </p:cNvSpPr>
          <p:nvPr>
            <p:ph idx="4294967295"/>
          </p:nvPr>
        </p:nvSpPr>
        <p:spPr>
          <a:xfrm>
            <a:off x="1181101" y="1970314"/>
            <a:ext cx="10505290" cy="4365172"/>
          </a:xfrm>
        </p:spPr>
        <p:txBody>
          <a:bodyPr>
            <a:normAutofit/>
          </a:bodyPr>
          <a:lstStyle/>
          <a:p>
            <a:pPr algn="just"/>
            <a:r>
              <a:rPr lang="lv-LV" sz="2400" dirty="0"/>
              <a:t>Autoceļu attīstības jomā grozījumi pamatnostādnēs nepieciešami, jo valsts budžeta finansējums nav piešķirts plānotajā apjomā. Līdz ar to pārskata perioda laikā ir mainītas prioritātes – finansējums, pirmkārt, piešķirts valsts galveno autoceļu sakārtošanai, tādēļ situācija attiecībā uz valsts autoceļu tehnisko stāvokli ir izmainījusies. Pēdējo triju gadu laikā sasniegtie darbības rezultāti ir ļāvuši tuvoties izvirzītajam mērķim valsts galveno autoceļu tīklā, un galveno autoceļu stāvoklis ir uzlabojies. Taču pieejamais finansējums valsts reģionālajiem un vietējiem autoceļiem nav ļāvis apturēt šo ceļu stāvokļa pasliktināšanos. Ņemot vērā aktualizēto «Valsts autoceļu sakārtošanas programmu 2017.-2023. gadam», jāprecizē sasniedzamie rezultāti autoceļu jomā ar mērķi plānotos rezultātus sasniegt līdz 2023. gadam, vienlaikus meklējot iespējas piesaistīt papildu finansējumu.</a:t>
            </a:r>
          </a:p>
          <a:p>
            <a:pPr marL="0" indent="0" algn="just">
              <a:buNone/>
            </a:pPr>
            <a:endParaRPr lang="lv-LV" sz="2400" dirty="0"/>
          </a:p>
        </p:txBody>
      </p:sp>
    </p:spTree>
    <p:extLst>
      <p:ext uri="{BB962C8B-B14F-4D97-AF65-F5344CB8AC3E}">
        <p14:creationId xmlns:p14="http://schemas.microsoft.com/office/powerpoint/2010/main" val="125597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671384" y="740229"/>
            <a:ext cx="10058400" cy="810603"/>
          </a:xfrm>
        </p:spPr>
        <p:txBody>
          <a:bodyPr>
            <a:normAutofit/>
          </a:bodyPr>
          <a:lstStyle/>
          <a:p>
            <a:r>
              <a:rPr lang="fr" sz="4000" dirty="0">
                <a:latin typeface="Avenir Book" panose="02000503020000020003" pitchFamily="2" charset="0"/>
              </a:rPr>
              <a:t>LCB </a:t>
            </a:r>
            <a:r>
              <a:rPr lang="fr" sz="4000" dirty="0" err="1">
                <a:latin typeface="Avenir Book" panose="02000503020000020003" pitchFamily="2" charset="0"/>
              </a:rPr>
              <a:t>vēstules</a:t>
            </a:r>
            <a:r>
              <a:rPr lang="fr" sz="4000" dirty="0">
                <a:latin typeface="Avenir Book" panose="02000503020000020003" pitchFamily="2" charset="0"/>
              </a:rPr>
              <a:t> par NAP un TAP</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550F629-7092-4F72-B623-60D9E8D671F9}"/>
              </a:ext>
            </a:extLst>
          </p:cNvPr>
          <p:cNvSpPr>
            <a:spLocks noGrp="1"/>
          </p:cNvSpPr>
          <p:nvPr>
            <p:ph idx="4294967295"/>
          </p:nvPr>
        </p:nvSpPr>
        <p:spPr>
          <a:xfrm>
            <a:off x="843355" y="1894114"/>
            <a:ext cx="10505290" cy="4474029"/>
          </a:xfrm>
        </p:spPr>
        <p:txBody>
          <a:bodyPr>
            <a:normAutofit fontScale="77500" lnSpcReduction="20000"/>
          </a:bodyPr>
          <a:lstStyle/>
          <a:p>
            <a:pPr algn="just">
              <a:buFont typeface="Arial" panose="020B0604020202020204" pitchFamily="34" charset="0"/>
              <a:buChar char="•"/>
            </a:pPr>
            <a:r>
              <a:rPr lang="lv-LV" sz="2400" dirty="0">
                <a:latin typeface="Avenir Book" panose="02000503020000020003" pitchFamily="2" charset="0"/>
              </a:rPr>
              <a:t>20.06.2013. Satiksmes ministrijas </a:t>
            </a:r>
            <a:r>
              <a:rPr lang="cs-CZ" sz="2400" dirty="0" err="1">
                <a:latin typeface="Avenir Book" panose="02000503020000020003" pitchFamily="2" charset="0"/>
              </a:rPr>
              <a:t>Finanšu</a:t>
            </a:r>
            <a:r>
              <a:rPr lang="cs-CZ" sz="2400" dirty="0">
                <a:latin typeface="Avenir Book" panose="02000503020000020003" pitchFamily="2" charset="0"/>
              </a:rPr>
              <a:t> </a:t>
            </a:r>
            <a:r>
              <a:rPr lang="cs-CZ" sz="2400" dirty="0" err="1">
                <a:latin typeface="Avenir Book" panose="02000503020000020003" pitchFamily="2" charset="0"/>
              </a:rPr>
              <a:t>un</a:t>
            </a:r>
            <a:r>
              <a:rPr lang="cs-CZ" sz="2400" dirty="0">
                <a:latin typeface="Avenir Book" panose="02000503020000020003" pitchFamily="2" charset="0"/>
              </a:rPr>
              <a:t> </a:t>
            </a:r>
            <a:r>
              <a:rPr lang="cs-CZ" sz="2400" dirty="0" err="1">
                <a:latin typeface="Avenir Book" panose="02000503020000020003" pitchFamily="2" charset="0"/>
              </a:rPr>
              <a:t>attīstības</a:t>
            </a:r>
            <a:r>
              <a:rPr lang="cs-CZ" sz="2400" dirty="0">
                <a:latin typeface="Avenir Book" panose="02000503020000020003" pitchFamily="2" charset="0"/>
              </a:rPr>
              <a:t> </a:t>
            </a:r>
            <a:r>
              <a:rPr lang="cs-CZ" sz="2400" dirty="0" err="1">
                <a:latin typeface="Avenir Book" panose="02000503020000020003" pitchFamily="2" charset="0"/>
              </a:rPr>
              <a:t>plānošanas</a:t>
            </a:r>
            <a:r>
              <a:rPr lang="cs-CZ" sz="2400" dirty="0">
                <a:latin typeface="Avenir Book" panose="02000503020000020003" pitchFamily="2" charset="0"/>
              </a:rPr>
              <a:t> </a:t>
            </a:r>
            <a:r>
              <a:rPr lang="cs-CZ" sz="2400" dirty="0" err="1">
                <a:latin typeface="Avenir Book" panose="02000503020000020003" pitchFamily="2" charset="0"/>
              </a:rPr>
              <a:t>departamentam</a:t>
            </a:r>
            <a:r>
              <a:rPr lang="lv-LV" sz="2400" dirty="0">
                <a:latin typeface="Avenir Book" panose="02000503020000020003" pitchFamily="2" charset="0"/>
              </a:rPr>
              <a:t>, </a:t>
            </a:r>
            <a:r>
              <a:rPr lang="cs-CZ" sz="2400" dirty="0" err="1">
                <a:latin typeface="Avenir Book" panose="02000503020000020003" pitchFamily="2" charset="0"/>
              </a:rPr>
              <a:t>Valsts</a:t>
            </a:r>
            <a:r>
              <a:rPr lang="cs-CZ" sz="2400" dirty="0">
                <a:latin typeface="Avenir Book" panose="02000503020000020003" pitchFamily="2" charset="0"/>
              </a:rPr>
              <a:t> </a:t>
            </a:r>
            <a:r>
              <a:rPr lang="cs-CZ" sz="2400" dirty="0" err="1">
                <a:latin typeface="Avenir Book" panose="02000503020000020003" pitchFamily="2" charset="0"/>
              </a:rPr>
              <a:t>sekretāram</a:t>
            </a:r>
            <a:r>
              <a:rPr lang="lv-LV" sz="2400" dirty="0">
                <a:latin typeface="Avenir Book" panose="02000503020000020003" pitchFamily="2" charset="0"/>
              </a:rPr>
              <a:t> K.</a:t>
            </a:r>
            <a:r>
              <a:rPr lang="cs-CZ" sz="2400" dirty="0" err="1">
                <a:latin typeface="Avenir Book" panose="02000503020000020003" pitchFamily="2" charset="0"/>
              </a:rPr>
              <a:t>Ozoliņam</a:t>
            </a:r>
            <a:r>
              <a:rPr lang="lv-LV" sz="2400" dirty="0">
                <a:latin typeface="Avenir Book" panose="02000503020000020003" pitchFamily="2" charset="0"/>
              </a:rPr>
              <a:t>, </a:t>
            </a:r>
            <a:r>
              <a:rPr lang="lv-LV" sz="2400" dirty="0" err="1">
                <a:latin typeface="Avenir Book" panose="02000503020000020003" pitchFamily="2" charset="0"/>
              </a:rPr>
              <a:t>p</a:t>
            </a:r>
            <a:r>
              <a:rPr lang="cs-CZ" sz="2400" dirty="0" err="1">
                <a:latin typeface="Avenir Book" panose="02000503020000020003" pitchFamily="2" charset="0"/>
              </a:rPr>
              <a:t>arlamentārajam</a:t>
            </a:r>
            <a:r>
              <a:rPr lang="cs-CZ" sz="2400" dirty="0">
                <a:latin typeface="Avenir Book" panose="02000503020000020003" pitchFamily="2" charset="0"/>
              </a:rPr>
              <a:t> </a:t>
            </a:r>
            <a:r>
              <a:rPr lang="cs-CZ" sz="2400" dirty="0" err="1">
                <a:latin typeface="Avenir Book" panose="02000503020000020003" pitchFamily="2" charset="0"/>
              </a:rPr>
              <a:t>sekretāram</a:t>
            </a:r>
            <a:r>
              <a:rPr lang="lv-LV" sz="2400" dirty="0">
                <a:latin typeface="Avenir Book" panose="02000503020000020003" pitchFamily="2" charset="0"/>
              </a:rPr>
              <a:t> </a:t>
            </a:r>
            <a:r>
              <a:rPr lang="cs-CZ" sz="2400" dirty="0">
                <a:latin typeface="Avenir Book" panose="02000503020000020003" pitchFamily="2" charset="0"/>
              </a:rPr>
              <a:t>V</a:t>
            </a:r>
            <a:r>
              <a:rPr lang="lv-LV" sz="2400" dirty="0">
                <a:latin typeface="Avenir Book" panose="02000503020000020003" pitchFamily="2" charset="0"/>
              </a:rPr>
              <a:t>.</a:t>
            </a:r>
            <a:r>
              <a:rPr lang="cs-CZ" sz="2400" dirty="0" err="1">
                <a:latin typeface="Avenir Book" panose="02000503020000020003" pitchFamily="2" charset="0"/>
              </a:rPr>
              <a:t>Valainim</a:t>
            </a:r>
            <a:r>
              <a:rPr lang="lv-LV" sz="2400" dirty="0">
                <a:latin typeface="Avenir Book" panose="02000503020000020003" pitchFamily="2" charset="0"/>
              </a:rPr>
              <a:t> (TAP);</a:t>
            </a:r>
          </a:p>
          <a:p>
            <a:pPr algn="just">
              <a:buFont typeface="Arial" panose="020B0604020202020204" pitchFamily="34" charset="0"/>
              <a:buChar char="•"/>
            </a:pPr>
            <a:r>
              <a:rPr lang="lv-LV" sz="2400" dirty="0">
                <a:latin typeface="Avenir Book" panose="02000503020000020003" pitchFamily="2" charset="0"/>
              </a:rPr>
              <a:t>9.02.2015. Saeimas </a:t>
            </a:r>
            <a:r>
              <a:rPr lang="lv-LV" sz="2400" dirty="0" err="1">
                <a:latin typeface="Avenir Book" panose="02000503020000020003" pitchFamily="2" charset="0"/>
              </a:rPr>
              <a:t>f</a:t>
            </a:r>
            <a:r>
              <a:rPr lang="ru-RU" sz="2400" dirty="0" err="1"/>
              <a:t>rakcijas</a:t>
            </a:r>
            <a:r>
              <a:rPr lang="ru-RU" sz="2400" dirty="0"/>
              <a:t> „</a:t>
            </a:r>
            <a:r>
              <a:rPr lang="ru-RU" sz="2400" dirty="0" err="1"/>
              <a:t>Vienotība</a:t>
            </a:r>
            <a:r>
              <a:rPr lang="ru-RU" sz="2400" dirty="0"/>
              <a:t>”</a:t>
            </a:r>
            <a:r>
              <a:rPr lang="lv-LV" sz="2400" dirty="0">
                <a:latin typeface="Avenir Book" panose="02000503020000020003" pitchFamily="2" charset="0"/>
              </a:rPr>
              <a:t> </a:t>
            </a:r>
            <a:r>
              <a:rPr lang="lv-LV" sz="2400" dirty="0" err="1">
                <a:latin typeface="Avenir Book" panose="02000503020000020003" pitchFamily="2" charset="0"/>
              </a:rPr>
              <a:t>p</a:t>
            </a:r>
            <a:r>
              <a:rPr lang="ru-RU" sz="2400" dirty="0" err="1"/>
              <a:t>riekšsēdētājai</a:t>
            </a:r>
            <a:r>
              <a:rPr lang="lv-LV" sz="2400" dirty="0">
                <a:latin typeface="Avenir Book" panose="02000503020000020003" pitchFamily="2" charset="0"/>
              </a:rPr>
              <a:t> </a:t>
            </a:r>
            <a:r>
              <a:rPr lang="ru-RU" sz="2400" dirty="0" err="1"/>
              <a:t>S</a:t>
            </a:r>
            <a:r>
              <a:rPr lang="lv-LV" sz="2400" dirty="0">
                <a:latin typeface="Avenir Book" panose="02000503020000020003" pitchFamily="2" charset="0"/>
              </a:rPr>
              <a:t>.</a:t>
            </a:r>
            <a:r>
              <a:rPr lang="ru-RU" sz="2400" dirty="0" err="1"/>
              <a:t>Āboltiņai</a:t>
            </a:r>
            <a:r>
              <a:rPr lang="lv-LV" sz="2400" dirty="0">
                <a:latin typeface="Avenir Book" panose="02000503020000020003" pitchFamily="2" charset="0"/>
              </a:rPr>
              <a:t> (ceļu finansējums);</a:t>
            </a:r>
          </a:p>
          <a:p>
            <a:pPr algn="just">
              <a:buFont typeface="Arial" panose="020B0604020202020204" pitchFamily="34" charset="0"/>
              <a:buChar char="•"/>
            </a:pPr>
            <a:r>
              <a:rPr lang="lv-LV" sz="2400" dirty="0">
                <a:latin typeface="Avenir Book" panose="02000503020000020003" pitchFamily="2" charset="0"/>
              </a:rPr>
              <a:t>14.09.2015. Saeimas Ilgtspējīgas attīstības komisijai, komisijas priekšsēdētājam </a:t>
            </a:r>
            <a:r>
              <a:rPr lang="lv-LV" sz="2400" dirty="0" err="1">
                <a:latin typeface="Avenir Book" panose="02000503020000020003" pitchFamily="2" charset="0"/>
              </a:rPr>
              <a:t>M.Kučinskim</a:t>
            </a:r>
            <a:r>
              <a:rPr lang="lv-LV" sz="2400" dirty="0">
                <a:latin typeface="Avenir Book" panose="02000503020000020003" pitchFamily="2" charset="0"/>
              </a:rPr>
              <a:t> (NAP);</a:t>
            </a:r>
          </a:p>
          <a:p>
            <a:pPr algn="just">
              <a:buFont typeface="Arial" panose="020B0604020202020204" pitchFamily="34" charset="0"/>
              <a:buChar char="•"/>
            </a:pPr>
            <a:r>
              <a:rPr lang="lv-LV" sz="2400" dirty="0">
                <a:latin typeface="Avenir Book" panose="02000503020000020003" pitchFamily="2" charset="0"/>
              </a:rPr>
              <a:t>23.01.2017. Saeimas Mandātu, ētikas un iesniegumu komisijas priekšsēdētājam </a:t>
            </a:r>
            <a:r>
              <a:rPr lang="lv-LV" sz="2400" dirty="0" err="1">
                <a:latin typeface="Avenir Book" panose="02000503020000020003" pitchFamily="2" charset="0"/>
              </a:rPr>
              <a:t>V.Orlovam</a:t>
            </a:r>
            <a:r>
              <a:rPr lang="lv-LV" sz="2400" dirty="0">
                <a:latin typeface="Avenir Book" panose="02000503020000020003" pitchFamily="2" charset="0"/>
              </a:rPr>
              <a:t> un Saeimas Ilgtspējīgās attīstības komisijas priekšsēdētājai </a:t>
            </a:r>
            <a:r>
              <a:rPr lang="lv-LV" sz="2400" dirty="0" err="1">
                <a:latin typeface="Avenir Book" panose="02000503020000020003" pitchFamily="2" charset="0"/>
              </a:rPr>
              <a:t>L.Straujumai</a:t>
            </a:r>
            <a:r>
              <a:rPr lang="lv-LV" sz="2400" dirty="0">
                <a:latin typeface="Avenir Book" panose="02000503020000020003" pitchFamily="2" charset="0"/>
              </a:rPr>
              <a:t> (NAP); </a:t>
            </a:r>
          </a:p>
          <a:p>
            <a:pPr algn="just">
              <a:buFont typeface="Arial" panose="020B0604020202020204" pitchFamily="34" charset="0"/>
              <a:buChar char="•"/>
            </a:pPr>
            <a:r>
              <a:rPr lang="lv-LV" sz="2400" dirty="0">
                <a:latin typeface="Avenir Book" panose="02000503020000020003" pitchFamily="2" charset="0"/>
              </a:rPr>
              <a:t>23.03.2017. finanšu ministrei </a:t>
            </a:r>
            <a:r>
              <a:rPr lang="lv-LV" sz="2400" dirty="0" err="1">
                <a:latin typeface="Avenir Book" panose="02000503020000020003" pitchFamily="2" charset="0"/>
              </a:rPr>
              <a:t>D.Reizniecei</a:t>
            </a:r>
            <a:r>
              <a:rPr lang="lv-LV" sz="2400" dirty="0">
                <a:latin typeface="Avenir Book" panose="02000503020000020003" pitchFamily="2" charset="0"/>
              </a:rPr>
              <a:t> – Ozolai un satiksmes ministram </a:t>
            </a:r>
            <a:r>
              <a:rPr lang="lv-LV" sz="2400" dirty="0" err="1">
                <a:latin typeface="Avenir Book" panose="02000503020000020003" pitchFamily="2" charset="0"/>
              </a:rPr>
              <a:t>U.Augulim</a:t>
            </a:r>
            <a:r>
              <a:rPr lang="lv-LV" sz="2400" dirty="0">
                <a:latin typeface="Avenir Book" panose="02000503020000020003" pitchFamily="2" charset="0"/>
              </a:rPr>
              <a:t> (NAP un valsts finansējums ceļiem);</a:t>
            </a:r>
          </a:p>
          <a:p>
            <a:pPr algn="just">
              <a:buFont typeface="Arial" panose="020B0604020202020204" pitchFamily="34" charset="0"/>
              <a:buChar char="•"/>
            </a:pPr>
            <a:r>
              <a:rPr lang="lv-LV" sz="2400" dirty="0">
                <a:latin typeface="Avenir Book" panose="02000503020000020003" pitchFamily="2" charset="0"/>
              </a:rPr>
              <a:t>12.04.2017. Satiksmes ministrijas </a:t>
            </a:r>
            <a:r>
              <a:rPr lang="en-US" sz="2400" dirty="0" err="1">
                <a:latin typeface="Avenir Book" panose="02000503020000020003" pitchFamily="2" charset="0"/>
              </a:rPr>
              <a:t>Finanšu</a:t>
            </a:r>
            <a:r>
              <a:rPr lang="en-US" sz="2400" dirty="0">
                <a:latin typeface="Avenir Book" panose="02000503020000020003" pitchFamily="2" charset="0"/>
              </a:rPr>
              <a:t> un </a:t>
            </a:r>
            <a:r>
              <a:rPr lang="en-US" sz="2400" dirty="0" err="1">
                <a:latin typeface="Avenir Book" panose="02000503020000020003" pitchFamily="2" charset="0"/>
              </a:rPr>
              <a:t>attīstības</a:t>
            </a:r>
            <a:r>
              <a:rPr lang="en-US" sz="2400" dirty="0">
                <a:latin typeface="Avenir Book" panose="02000503020000020003" pitchFamily="2" charset="0"/>
              </a:rPr>
              <a:t> </a:t>
            </a:r>
            <a:r>
              <a:rPr lang="en-US" sz="2400" dirty="0" err="1">
                <a:latin typeface="Avenir Book" panose="02000503020000020003" pitchFamily="2" charset="0"/>
              </a:rPr>
              <a:t>plānošanas</a:t>
            </a:r>
            <a:r>
              <a:rPr lang="en-US" sz="2400" dirty="0">
                <a:latin typeface="Avenir Book" panose="02000503020000020003" pitchFamily="2" charset="0"/>
              </a:rPr>
              <a:t> </a:t>
            </a:r>
            <a:r>
              <a:rPr lang="lv-LV" sz="2400" dirty="0">
                <a:latin typeface="Avenir Book" panose="02000503020000020003" pitchFamily="2" charset="0"/>
              </a:rPr>
              <a:t>departamentam (TAP);</a:t>
            </a:r>
          </a:p>
          <a:p>
            <a:pPr algn="just">
              <a:buFont typeface="Arial" panose="020B0604020202020204" pitchFamily="34" charset="0"/>
              <a:buChar char="•"/>
            </a:pPr>
            <a:r>
              <a:rPr lang="lv-LV" sz="2400" dirty="0">
                <a:latin typeface="Avenir Book" panose="02000503020000020003" pitchFamily="2" charset="0"/>
              </a:rPr>
              <a:t>30.10.2017. Valsts kancelejai (Darbības programma "Izaugsme un nodarbinātība" 6.3.1. specifiskā atbalsta mērķa “Palielināt reģionālo mobilitāti, uzlabojot valsts reģionālo autoceļu kvalitāti”);</a:t>
            </a:r>
          </a:p>
          <a:p>
            <a:pPr algn="just">
              <a:buFont typeface="Arial" panose="020B0604020202020204" pitchFamily="34" charset="0"/>
              <a:buChar char="•"/>
            </a:pPr>
            <a:r>
              <a:rPr lang="lv-LV" sz="2400" dirty="0">
                <a:latin typeface="Avenir Book" panose="02000503020000020003" pitchFamily="2" charset="0"/>
              </a:rPr>
              <a:t>30.11.2018. Saeimas pozīcijas deputātiem un Saeimas Budžeta un finanšu (nodokļu) komisijas priekšsēdētājam </a:t>
            </a:r>
            <a:r>
              <a:rPr lang="lv-LV" sz="2400" dirty="0" err="1">
                <a:latin typeface="Avenir Book" panose="02000503020000020003" pitchFamily="2" charset="0"/>
              </a:rPr>
              <a:t>M.Bondaram</a:t>
            </a:r>
            <a:r>
              <a:rPr lang="lv-LV" sz="2400" dirty="0">
                <a:latin typeface="Avenir Book" panose="02000503020000020003" pitchFamily="2" charset="0"/>
              </a:rPr>
              <a:t> (ceļu finansējums un NAP).</a:t>
            </a:r>
          </a:p>
        </p:txBody>
      </p:sp>
    </p:spTree>
    <p:extLst>
      <p:ext uri="{BB962C8B-B14F-4D97-AF65-F5344CB8AC3E}">
        <p14:creationId xmlns:p14="http://schemas.microsoft.com/office/powerpoint/2010/main" val="1626999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671384" y="740229"/>
            <a:ext cx="10058400" cy="810603"/>
          </a:xfrm>
        </p:spPr>
        <p:txBody>
          <a:bodyPr>
            <a:normAutofit/>
          </a:bodyPr>
          <a:lstStyle/>
          <a:p>
            <a:r>
              <a:rPr lang="en-US" sz="4000" dirty="0" err="1">
                <a:latin typeface="Avenir Book" panose="02000503020000020003" pitchFamily="2" charset="0"/>
              </a:rPr>
              <a:t>Valsts</a:t>
            </a:r>
            <a:r>
              <a:rPr lang="en-US" sz="4000" dirty="0">
                <a:latin typeface="Avenir Book" panose="02000503020000020003" pitchFamily="2" charset="0"/>
              </a:rPr>
              <a:t> </a:t>
            </a:r>
            <a:r>
              <a:rPr lang="en-US" sz="4000" dirty="0" err="1">
                <a:latin typeface="Avenir Book" panose="02000503020000020003" pitchFamily="2" charset="0"/>
              </a:rPr>
              <a:t>budžets</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graphicFrame>
        <p:nvGraphicFramePr>
          <p:cNvPr id="4" name="Content Placeholder 4">
            <a:extLst>
              <a:ext uri="{FF2B5EF4-FFF2-40B4-BE49-F238E27FC236}">
                <a16:creationId xmlns:a16="http://schemas.microsoft.com/office/drawing/2014/main" id="{9B58D95E-DBA9-C446-9CA7-50969A8C2A3B}"/>
              </a:ext>
            </a:extLst>
          </p:cNvPr>
          <p:cNvGraphicFramePr>
            <a:graphicFrameLocks/>
          </p:cNvGraphicFramePr>
          <p:nvPr>
            <p:extLst>
              <p:ext uri="{D42A27DB-BD31-4B8C-83A1-F6EECF244321}">
                <p14:modId xmlns:p14="http://schemas.microsoft.com/office/powerpoint/2010/main" val="2032537033"/>
              </p:ext>
            </p:extLst>
          </p:nvPr>
        </p:nvGraphicFramePr>
        <p:xfrm>
          <a:off x="566057" y="1665514"/>
          <a:ext cx="11059886" cy="4310743"/>
        </p:xfrm>
        <a:graphic>
          <a:graphicData uri="http://schemas.openxmlformats.org/drawingml/2006/table">
            <a:tbl>
              <a:tblPr firstRow="1" firstCol="1" bandRow="1">
                <a:tableStyleId>{D7AC3CCA-C797-4891-BE02-D94E43425B78}</a:tableStyleId>
              </a:tblPr>
              <a:tblGrid>
                <a:gridCol w="3213761">
                  <a:extLst>
                    <a:ext uri="{9D8B030D-6E8A-4147-A177-3AD203B41FA5}">
                      <a16:colId xmlns:a16="http://schemas.microsoft.com/office/drawing/2014/main" val="2857271797"/>
                    </a:ext>
                  </a:extLst>
                </a:gridCol>
                <a:gridCol w="2201283">
                  <a:extLst>
                    <a:ext uri="{9D8B030D-6E8A-4147-A177-3AD203B41FA5}">
                      <a16:colId xmlns:a16="http://schemas.microsoft.com/office/drawing/2014/main" val="3538516062"/>
                    </a:ext>
                  </a:extLst>
                </a:gridCol>
                <a:gridCol w="1881614">
                  <a:extLst>
                    <a:ext uri="{9D8B030D-6E8A-4147-A177-3AD203B41FA5}">
                      <a16:colId xmlns:a16="http://schemas.microsoft.com/office/drawing/2014/main" val="909918972"/>
                    </a:ext>
                  </a:extLst>
                </a:gridCol>
                <a:gridCol w="1881614">
                  <a:extLst>
                    <a:ext uri="{9D8B030D-6E8A-4147-A177-3AD203B41FA5}">
                      <a16:colId xmlns:a16="http://schemas.microsoft.com/office/drawing/2014/main" val="1379937930"/>
                    </a:ext>
                  </a:extLst>
                </a:gridCol>
                <a:gridCol w="1881614">
                  <a:extLst>
                    <a:ext uri="{9D8B030D-6E8A-4147-A177-3AD203B41FA5}">
                      <a16:colId xmlns:a16="http://schemas.microsoft.com/office/drawing/2014/main" val="1626803371"/>
                    </a:ext>
                  </a:extLst>
                </a:gridCol>
              </a:tblGrid>
              <a:tr h="453763">
                <a:tc>
                  <a:txBody>
                    <a:bodyPr/>
                    <a:lstStyle/>
                    <a:p>
                      <a:pPr>
                        <a:spcAft>
                          <a:spcPts val="0"/>
                        </a:spcAft>
                      </a:pPr>
                      <a:r>
                        <a:rPr lang="lv-LV" sz="2000">
                          <a:effectLst/>
                        </a:rPr>
                        <a:t> </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2000">
                          <a:effectLst/>
                        </a:rPr>
                        <a:t>2018</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2000">
                          <a:effectLst/>
                        </a:rPr>
                        <a:t>2019</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2000">
                          <a:effectLst/>
                        </a:rPr>
                        <a:t>2020</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2000">
                          <a:effectLst/>
                        </a:rPr>
                        <a:t>2021</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extLst>
                  <a:ext uri="{0D108BD9-81ED-4DB2-BD59-A6C34878D82A}">
                    <a16:rowId xmlns:a16="http://schemas.microsoft.com/office/drawing/2014/main" val="1629668445"/>
                  </a:ext>
                </a:extLst>
              </a:tr>
              <a:tr h="831897">
                <a:tc>
                  <a:txBody>
                    <a:bodyPr/>
                    <a:lstStyle/>
                    <a:p>
                      <a:pPr>
                        <a:spcAft>
                          <a:spcPts val="0"/>
                        </a:spcAft>
                      </a:pPr>
                      <a:r>
                        <a:rPr lang="lv-LV" sz="2000" dirty="0">
                          <a:effectLst/>
                        </a:rPr>
                        <a:t>Valsts autoceļu fonds</a:t>
                      </a:r>
                      <a:endParaRPr lang="lv-LV" sz="20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233 115 022</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2 36 31 30 88</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2 47 86 48 81</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800" dirty="0">
                          <a:effectLst/>
                        </a:rPr>
                        <a:t>2 47 86 48 81</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extLst>
                  <a:ext uri="{0D108BD9-81ED-4DB2-BD59-A6C34878D82A}">
                    <a16:rowId xmlns:a16="http://schemas.microsoft.com/office/drawing/2014/main" val="3962714927"/>
                  </a:ext>
                </a:extLst>
              </a:tr>
              <a:tr h="831897">
                <a:tc>
                  <a:txBody>
                    <a:bodyPr/>
                    <a:lstStyle/>
                    <a:p>
                      <a:pPr>
                        <a:spcAft>
                          <a:spcPts val="0"/>
                        </a:spcAft>
                      </a:pPr>
                      <a:r>
                        <a:rPr lang="lv-LV" sz="2000">
                          <a:effectLst/>
                        </a:rPr>
                        <a:t>Mērķdotācija pašvaldībām</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50 101 934</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a:effectLst/>
                        </a:rPr>
                        <a:t>50 900 000 </a:t>
                      </a:r>
                      <a:endParaRPr lang="lv-LV" sz="18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53 800 000</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a:effectLst/>
                        </a:rPr>
                        <a:t>53 800 000</a:t>
                      </a:r>
                      <a:endParaRPr lang="lv-LV" sz="18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extLst>
                  <a:ext uri="{0D108BD9-81ED-4DB2-BD59-A6C34878D82A}">
                    <a16:rowId xmlns:a16="http://schemas.microsoft.com/office/drawing/2014/main" val="2157667399"/>
                  </a:ext>
                </a:extLst>
              </a:tr>
              <a:tr h="453763">
                <a:tc>
                  <a:txBody>
                    <a:bodyPr/>
                    <a:lstStyle/>
                    <a:p>
                      <a:pPr>
                        <a:spcAft>
                          <a:spcPts val="0"/>
                        </a:spcAft>
                      </a:pPr>
                      <a:r>
                        <a:rPr lang="lv-LV" sz="2000">
                          <a:effectLst/>
                        </a:rPr>
                        <a:t>Valsts ceļi:</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183 013 088</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185 413 088</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194 064 881</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800" dirty="0">
                          <a:effectLst/>
                        </a:rPr>
                        <a:t>194 064 881</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extLst>
                  <a:ext uri="{0D108BD9-81ED-4DB2-BD59-A6C34878D82A}">
                    <a16:rowId xmlns:a16="http://schemas.microsoft.com/office/drawing/2014/main" val="3830885894"/>
                  </a:ext>
                </a:extLst>
              </a:tr>
              <a:tr h="453763">
                <a:tc>
                  <a:txBody>
                    <a:bodyPr/>
                    <a:lstStyle/>
                    <a:p>
                      <a:pPr algn="r">
                        <a:spcAft>
                          <a:spcPts val="0"/>
                        </a:spcAft>
                      </a:pPr>
                      <a:r>
                        <a:rPr lang="lv-LV" sz="2000">
                          <a:effectLst/>
                        </a:rPr>
                        <a:t> Tai skaitā LAU</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a:effectLst/>
                        </a:rPr>
                        <a:t>63 000 000</a:t>
                      </a:r>
                      <a:endParaRPr lang="lv-LV" sz="18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63 000 000</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a:effectLst/>
                        </a:rPr>
                        <a:t>63 000 000</a:t>
                      </a:r>
                      <a:endParaRPr lang="lv-LV" sz="18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a:effectLst/>
                        </a:rPr>
                        <a:t>63 000 000</a:t>
                      </a:r>
                      <a:endParaRPr lang="lv-LV" sz="18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extLst>
                  <a:ext uri="{0D108BD9-81ED-4DB2-BD59-A6C34878D82A}">
                    <a16:rowId xmlns:a16="http://schemas.microsoft.com/office/drawing/2014/main" val="3971755652"/>
                  </a:ext>
                </a:extLst>
              </a:tr>
              <a:tr h="453763">
                <a:tc>
                  <a:txBody>
                    <a:bodyPr/>
                    <a:lstStyle/>
                    <a:p>
                      <a:pPr algn="r">
                        <a:spcAft>
                          <a:spcPts val="0"/>
                        </a:spcAft>
                      </a:pPr>
                      <a:r>
                        <a:rPr lang="lv-LV" sz="2000">
                          <a:effectLst/>
                        </a:rPr>
                        <a:t>Tai skaitā administrācija</a:t>
                      </a:r>
                      <a:endParaRPr lang="lv-LV" sz="20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a:effectLst/>
                        </a:rPr>
                        <a:t>11 042 000</a:t>
                      </a:r>
                      <a:endParaRPr lang="lv-LV" sz="180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10 92 40 00</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10 84 90 00</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tc>
                  <a:txBody>
                    <a:bodyPr/>
                    <a:lstStyle/>
                    <a:p>
                      <a:pPr algn="r">
                        <a:spcAft>
                          <a:spcPts val="0"/>
                        </a:spcAft>
                      </a:pPr>
                      <a:r>
                        <a:rPr lang="lv-LV" sz="1800" dirty="0">
                          <a:effectLst/>
                        </a:rPr>
                        <a:t>10 849 000</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tc>
                <a:extLst>
                  <a:ext uri="{0D108BD9-81ED-4DB2-BD59-A6C34878D82A}">
                    <a16:rowId xmlns:a16="http://schemas.microsoft.com/office/drawing/2014/main" val="3886994686"/>
                  </a:ext>
                </a:extLst>
              </a:tr>
              <a:tr h="831897">
                <a:tc>
                  <a:txBody>
                    <a:bodyPr/>
                    <a:lstStyle/>
                    <a:p>
                      <a:pPr algn="r">
                        <a:spcAft>
                          <a:spcPts val="0"/>
                        </a:spcAft>
                      </a:pPr>
                      <a:r>
                        <a:rPr lang="lv-LV" sz="2000" dirty="0">
                          <a:effectLst/>
                        </a:rPr>
                        <a:t>Kapitālieguldījumi autoceļos</a:t>
                      </a:r>
                      <a:endParaRPr lang="lv-LV" sz="20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solidFill>
                      <a:schemeClr val="accent2"/>
                    </a:solidFill>
                  </a:tcPr>
                </a:tc>
                <a:tc>
                  <a:txBody>
                    <a:bodyPr/>
                    <a:lstStyle/>
                    <a:p>
                      <a:pPr algn="r">
                        <a:spcAft>
                          <a:spcPts val="0"/>
                        </a:spcAft>
                      </a:pPr>
                      <a:r>
                        <a:rPr lang="lv-LV" sz="1800" dirty="0">
                          <a:effectLst/>
                        </a:rPr>
                        <a:t>108 971 088</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solidFill>
                      <a:schemeClr val="accent2"/>
                    </a:solidFill>
                  </a:tcPr>
                </a:tc>
                <a:tc>
                  <a:txBody>
                    <a:bodyPr/>
                    <a:lstStyle/>
                    <a:p>
                      <a:pPr algn="r">
                        <a:spcAft>
                          <a:spcPts val="0"/>
                        </a:spcAft>
                      </a:pPr>
                      <a:r>
                        <a:rPr lang="lv-LV" sz="1800" dirty="0">
                          <a:effectLst/>
                        </a:rPr>
                        <a:t>111 489 088</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solidFill>
                      <a:schemeClr val="accent2"/>
                    </a:solidFill>
                  </a:tcPr>
                </a:tc>
                <a:tc>
                  <a:txBody>
                    <a:bodyPr/>
                    <a:lstStyle/>
                    <a:p>
                      <a:pPr algn="r">
                        <a:spcAft>
                          <a:spcPts val="0"/>
                        </a:spcAft>
                      </a:pPr>
                      <a:r>
                        <a:rPr lang="lv-LV" sz="1800" dirty="0">
                          <a:effectLst/>
                        </a:rPr>
                        <a:t>120 215 881</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solidFill>
                      <a:schemeClr val="accent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800" dirty="0">
                          <a:effectLst/>
                        </a:rPr>
                        <a:t>120 215 881</a:t>
                      </a:r>
                      <a:endParaRPr lang="lv-LV" sz="1800" dirty="0">
                        <a:solidFill>
                          <a:schemeClr val="tx1"/>
                        </a:solidFill>
                        <a:effectLst/>
                        <a:latin typeface="Avenir Book" panose="02000503020000020003" pitchFamily="2" charset="0"/>
                        <a:ea typeface="MS Mincho" panose="02020609040205080304" pitchFamily="49" charset="-128"/>
                      </a:endParaRPr>
                    </a:p>
                  </a:txBody>
                  <a:tcPr marL="111737" marR="111737" marT="0" marB="0" anchor="ctr">
                    <a:solidFill>
                      <a:schemeClr val="accent2"/>
                    </a:solidFill>
                  </a:tcPr>
                </a:tc>
                <a:extLst>
                  <a:ext uri="{0D108BD9-81ED-4DB2-BD59-A6C34878D82A}">
                    <a16:rowId xmlns:a16="http://schemas.microsoft.com/office/drawing/2014/main" val="208052833"/>
                  </a:ext>
                </a:extLst>
              </a:tr>
            </a:tbl>
          </a:graphicData>
        </a:graphic>
      </p:graphicFrame>
    </p:spTree>
    <p:extLst>
      <p:ext uri="{BB962C8B-B14F-4D97-AF65-F5344CB8AC3E}">
        <p14:creationId xmlns:p14="http://schemas.microsoft.com/office/powerpoint/2010/main" val="43611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671384" y="740229"/>
            <a:ext cx="10058400" cy="810603"/>
          </a:xfrm>
        </p:spPr>
        <p:txBody>
          <a:bodyPr>
            <a:normAutofit fontScale="90000"/>
          </a:bodyPr>
          <a:lstStyle/>
          <a:p>
            <a:r>
              <a:rPr lang="lv-LV" sz="4000" dirty="0">
                <a:solidFill>
                  <a:schemeClr val="tx1"/>
                </a:solidFill>
                <a:latin typeface="Avenir Book" panose="02000503020000020003" pitchFamily="2" charset="0"/>
              </a:rPr>
              <a:t>Finansējums kapitālieguldījumiem kopā: </a:t>
            </a:r>
            <a:br>
              <a:rPr lang="lv-LV" sz="4000" dirty="0">
                <a:solidFill>
                  <a:schemeClr val="tx1"/>
                </a:solidFill>
                <a:latin typeface="Avenir Book" panose="02000503020000020003" pitchFamily="2" charset="0"/>
              </a:rPr>
            </a:br>
            <a:r>
              <a:rPr lang="lv-LV" sz="4000" dirty="0">
                <a:solidFill>
                  <a:schemeClr val="tx1"/>
                </a:solidFill>
                <a:latin typeface="Avenir Book" panose="02000503020000020003" pitchFamily="2" charset="0"/>
              </a:rPr>
              <a:t>Eiropas Savienība + valsts budžets </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graphicFrame>
        <p:nvGraphicFramePr>
          <p:cNvPr id="5" name="Content Placeholder 7">
            <a:extLst>
              <a:ext uri="{FF2B5EF4-FFF2-40B4-BE49-F238E27FC236}">
                <a16:creationId xmlns:a16="http://schemas.microsoft.com/office/drawing/2014/main" id="{05A99F55-EAE4-2C4C-BC28-4E07EFC75EC4}"/>
              </a:ext>
            </a:extLst>
          </p:cNvPr>
          <p:cNvGraphicFramePr>
            <a:graphicFrameLocks/>
          </p:cNvGraphicFramePr>
          <p:nvPr>
            <p:extLst>
              <p:ext uri="{D42A27DB-BD31-4B8C-83A1-F6EECF244321}">
                <p14:modId xmlns:p14="http://schemas.microsoft.com/office/powerpoint/2010/main" val="3304469921"/>
              </p:ext>
            </p:extLst>
          </p:nvPr>
        </p:nvGraphicFramePr>
        <p:xfrm>
          <a:off x="1045029" y="2068286"/>
          <a:ext cx="9806606" cy="3864427"/>
        </p:xfrm>
        <a:graphic>
          <a:graphicData uri="http://schemas.openxmlformats.org/drawingml/2006/table">
            <a:tbl>
              <a:tblPr>
                <a:tableStyleId>{5940675A-B579-460E-94D1-54222C63F5DA}</a:tableStyleId>
              </a:tblPr>
              <a:tblGrid>
                <a:gridCol w="1542544">
                  <a:extLst>
                    <a:ext uri="{9D8B030D-6E8A-4147-A177-3AD203B41FA5}">
                      <a16:colId xmlns:a16="http://schemas.microsoft.com/office/drawing/2014/main" val="4155532619"/>
                    </a:ext>
                  </a:extLst>
                </a:gridCol>
                <a:gridCol w="2453200">
                  <a:extLst>
                    <a:ext uri="{9D8B030D-6E8A-4147-A177-3AD203B41FA5}">
                      <a16:colId xmlns:a16="http://schemas.microsoft.com/office/drawing/2014/main" val="293835249"/>
                    </a:ext>
                  </a:extLst>
                </a:gridCol>
                <a:gridCol w="1914239">
                  <a:extLst>
                    <a:ext uri="{9D8B030D-6E8A-4147-A177-3AD203B41FA5}">
                      <a16:colId xmlns:a16="http://schemas.microsoft.com/office/drawing/2014/main" val="3394399082"/>
                    </a:ext>
                  </a:extLst>
                </a:gridCol>
                <a:gridCol w="1914239">
                  <a:extLst>
                    <a:ext uri="{9D8B030D-6E8A-4147-A177-3AD203B41FA5}">
                      <a16:colId xmlns:a16="http://schemas.microsoft.com/office/drawing/2014/main" val="1701040598"/>
                    </a:ext>
                  </a:extLst>
                </a:gridCol>
                <a:gridCol w="1982384">
                  <a:extLst>
                    <a:ext uri="{9D8B030D-6E8A-4147-A177-3AD203B41FA5}">
                      <a16:colId xmlns:a16="http://schemas.microsoft.com/office/drawing/2014/main" val="1299253859"/>
                    </a:ext>
                  </a:extLst>
                </a:gridCol>
              </a:tblGrid>
              <a:tr h="558192">
                <a:tc>
                  <a:txBody>
                    <a:bodyPr/>
                    <a:lstStyle/>
                    <a:p>
                      <a:pPr algn="l" fontAlgn="ctr"/>
                      <a:r>
                        <a:rPr lang="lv-LV" sz="2000" u="none" strike="noStrike" dirty="0">
                          <a:effectLst/>
                        </a:rPr>
                        <a:t> </a:t>
                      </a:r>
                      <a:endParaRPr lang="lv-LV" sz="2000" b="0"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ru-RU" sz="2000" u="none" strike="noStrike" dirty="0">
                          <a:effectLst/>
                        </a:rPr>
                        <a:t>2018</a:t>
                      </a:r>
                      <a:endParaRPr lang="lv-LV" sz="2000" b="1"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ru-RU" sz="2000" u="none" strike="noStrike" dirty="0">
                          <a:effectLst/>
                        </a:rPr>
                        <a:t>2019</a:t>
                      </a:r>
                      <a:endParaRPr lang="lv-LV" sz="2000" b="1"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ru-RU" sz="2000" u="none" strike="noStrike" dirty="0">
                          <a:effectLst/>
                        </a:rPr>
                        <a:t>2020</a:t>
                      </a:r>
                      <a:endParaRPr lang="lv-LV" sz="2000" b="1"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lv-LV" sz="2000" u="none" strike="noStrike" dirty="0">
                          <a:effectLst/>
                        </a:rPr>
                        <a:t>2021</a:t>
                      </a:r>
                      <a:endParaRPr lang="lv-LV" sz="2000" b="1" i="0" u="none" strike="noStrike" dirty="0">
                        <a:effectLst/>
                        <a:latin typeface="Times New Roman" panose="02020603050405020304" pitchFamily="18" charset="0"/>
                      </a:endParaRPr>
                    </a:p>
                  </a:txBody>
                  <a:tcPr marL="9525" marR="9525" marT="9525" marB="0" anchor="ctr">
                    <a:solidFill>
                      <a:schemeClr val="bg1">
                        <a:lumMod val="65000"/>
                      </a:schemeClr>
                    </a:solidFill>
                  </a:tcPr>
                </a:tc>
                <a:extLst>
                  <a:ext uri="{0D108BD9-81ED-4DB2-BD59-A6C34878D82A}">
                    <a16:rowId xmlns:a16="http://schemas.microsoft.com/office/drawing/2014/main" val="1334600920"/>
                  </a:ext>
                </a:extLst>
              </a:tr>
              <a:tr h="1443133">
                <a:tc>
                  <a:txBody>
                    <a:bodyPr/>
                    <a:lstStyle/>
                    <a:p>
                      <a:pPr algn="l" fontAlgn="ctr"/>
                      <a:r>
                        <a:rPr lang="lv-LV" sz="2000" u="none" strike="noStrike" dirty="0">
                          <a:effectLst/>
                        </a:rPr>
                        <a:t>Eiropas Savienības struktūrfondu finansējums</a:t>
                      </a:r>
                      <a:endParaRPr lang="lv-LV" sz="2000" b="0" i="0" u="none" strike="noStrike" dirty="0">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lv-LV" sz="2000" u="none" strike="noStrike" dirty="0">
                          <a:effectLst/>
                        </a:rPr>
                        <a:t>114 100 000</a:t>
                      </a:r>
                      <a:endParaRPr lang="lv-LV" sz="2000" b="0" i="0" u="none" strike="noStrike" dirty="0">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lv-LV" sz="2000" u="none" strike="noStrike" dirty="0">
                          <a:effectLst/>
                        </a:rPr>
                        <a:t>75 500 000</a:t>
                      </a:r>
                      <a:endParaRPr lang="lv-LV" sz="2000" b="0" i="0" u="none" strike="noStrike" dirty="0">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lv-LV" sz="2000" u="none" strike="noStrike" dirty="0">
                          <a:effectLst/>
                        </a:rPr>
                        <a:t>33 000 000</a:t>
                      </a:r>
                      <a:endParaRPr lang="lv-LV" sz="2000" b="0" i="0" u="none" strike="noStrike" dirty="0">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lv-LV" sz="2000" u="none" strike="noStrike" dirty="0">
                          <a:effectLst/>
                        </a:rPr>
                        <a:t>0</a:t>
                      </a:r>
                      <a:endParaRPr lang="lv-LV" sz="2000" b="0" i="0" u="none" strike="noStrike" dirty="0">
                        <a:effectLst/>
                        <a:latin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2004681814"/>
                  </a:ext>
                </a:extLst>
              </a:tr>
              <a:tr h="978161">
                <a:tc>
                  <a:txBody>
                    <a:bodyPr/>
                    <a:lstStyle/>
                    <a:p>
                      <a:pPr algn="l" fontAlgn="ctr"/>
                      <a:r>
                        <a:rPr lang="lv-LV" sz="2000" u="none" strike="noStrike" dirty="0">
                          <a:effectLst/>
                        </a:rPr>
                        <a:t>Valsts budžeta finansējums</a:t>
                      </a:r>
                      <a:endParaRPr lang="lv-LV" sz="2000" b="0"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lv-LV" sz="2000" u="none" strike="noStrike" dirty="0">
                          <a:effectLst/>
                        </a:rPr>
                        <a:t>1 08 97 10 88</a:t>
                      </a:r>
                      <a:endParaRPr lang="lv-LV" sz="2000" b="0"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lv-LV" sz="2000" u="none" strike="noStrike" dirty="0">
                          <a:effectLst/>
                        </a:rPr>
                        <a:t>111 489 088</a:t>
                      </a:r>
                      <a:endParaRPr lang="lv-LV" sz="2000" b="0"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lv-LV" sz="2000" u="none" strike="noStrike" dirty="0">
                          <a:effectLst/>
                        </a:rPr>
                        <a:t>120 215 881</a:t>
                      </a:r>
                      <a:endParaRPr lang="lv-LV" sz="2000" b="0" i="0" u="none" strike="noStrike" dirty="0">
                        <a:effectLst/>
                        <a:latin typeface="Times New Roman" panose="02020603050405020304" pitchFamily="18" charset="0"/>
                      </a:endParaRPr>
                    </a:p>
                  </a:txBody>
                  <a:tcPr marL="9525" marR="9525" marT="9525" marB="0" anchor="ctr">
                    <a:solidFill>
                      <a:schemeClr val="bg1">
                        <a:lumMod val="65000"/>
                      </a:schemeClr>
                    </a:solidFill>
                  </a:tcPr>
                </a:tc>
                <a:tc>
                  <a:txBody>
                    <a:bodyPr/>
                    <a:lstStyle/>
                    <a:p>
                      <a:pPr algn="r" fontAlgn="ctr"/>
                      <a:r>
                        <a:rPr lang="lv-LV" sz="2000" u="none" strike="noStrike" dirty="0">
                          <a:effectLst/>
                        </a:rPr>
                        <a:t>120 215 881</a:t>
                      </a:r>
                      <a:endParaRPr lang="lv-LV" sz="2000" b="0" i="0" u="none" strike="noStrike" dirty="0">
                        <a:effectLst/>
                        <a:latin typeface="Times New Roman" panose="02020603050405020304" pitchFamily="18" charset="0"/>
                      </a:endParaRPr>
                    </a:p>
                  </a:txBody>
                  <a:tcPr marL="9525" marR="9525" marT="9525" marB="0" anchor="ctr">
                    <a:solidFill>
                      <a:schemeClr val="bg1">
                        <a:lumMod val="65000"/>
                      </a:schemeClr>
                    </a:solidFill>
                  </a:tcPr>
                </a:tc>
                <a:extLst>
                  <a:ext uri="{0D108BD9-81ED-4DB2-BD59-A6C34878D82A}">
                    <a16:rowId xmlns:a16="http://schemas.microsoft.com/office/drawing/2014/main" val="3118165805"/>
                  </a:ext>
                </a:extLst>
              </a:tr>
              <a:tr h="884941">
                <a:tc>
                  <a:txBody>
                    <a:bodyPr/>
                    <a:lstStyle/>
                    <a:p>
                      <a:pPr algn="l" fontAlgn="ctr"/>
                      <a:r>
                        <a:rPr lang="lv-LV" sz="2000" u="none" strike="noStrike" dirty="0">
                          <a:effectLst/>
                        </a:rPr>
                        <a:t>Kopā</a:t>
                      </a:r>
                      <a:endParaRPr lang="lv-LV" sz="2000" b="1" i="0" u="none" strike="noStrike" dirty="0">
                        <a:effectLst/>
                        <a:latin typeface="Times New Roman" panose="02020603050405020304" pitchFamily="18" charset="0"/>
                      </a:endParaRPr>
                    </a:p>
                  </a:txBody>
                  <a:tcPr marL="9525" marR="9525" marT="9525" marB="0" anchor="ctr">
                    <a:solidFill>
                      <a:srgbClr val="FFFF00"/>
                    </a:solidFill>
                  </a:tcPr>
                </a:tc>
                <a:tc>
                  <a:txBody>
                    <a:bodyPr/>
                    <a:lstStyle/>
                    <a:p>
                      <a:pPr algn="ctr" fontAlgn="ctr"/>
                      <a:r>
                        <a:rPr lang="lv-LV" sz="2000" u="none" strike="noStrike" dirty="0">
                          <a:effectLst/>
                        </a:rPr>
                        <a:t>223 071 088</a:t>
                      </a:r>
                      <a:endParaRPr lang="lv-LV" sz="2000" b="1" i="0" u="none" strike="noStrike" dirty="0">
                        <a:effectLst/>
                        <a:latin typeface="Times New Roman" panose="02020603050405020304" pitchFamily="18" charset="0"/>
                      </a:endParaRPr>
                    </a:p>
                  </a:txBody>
                  <a:tcPr marL="9525" marR="9525" marT="9525" marB="0" anchor="ctr">
                    <a:solidFill>
                      <a:srgbClr val="FFFF00"/>
                    </a:solidFill>
                  </a:tcPr>
                </a:tc>
                <a:tc>
                  <a:txBody>
                    <a:bodyPr/>
                    <a:lstStyle/>
                    <a:p>
                      <a:pPr algn="ctr" fontAlgn="ctr"/>
                      <a:r>
                        <a:rPr lang="lv-LV" sz="2000" u="none" strike="noStrike" dirty="0">
                          <a:effectLst/>
                        </a:rPr>
                        <a:t>186 989 088</a:t>
                      </a:r>
                      <a:endParaRPr lang="lv-LV" sz="2000" b="1" i="0" u="none" strike="noStrike" dirty="0">
                        <a:effectLst/>
                        <a:latin typeface="Times New Roman" panose="02020603050405020304" pitchFamily="18" charset="0"/>
                      </a:endParaRPr>
                    </a:p>
                  </a:txBody>
                  <a:tcPr marL="9525" marR="9525" marT="9525" marB="0" anchor="ctr">
                    <a:solidFill>
                      <a:srgbClr val="FFFF00"/>
                    </a:solidFill>
                  </a:tcPr>
                </a:tc>
                <a:tc>
                  <a:txBody>
                    <a:bodyPr/>
                    <a:lstStyle/>
                    <a:p>
                      <a:pPr algn="r" fontAlgn="ctr"/>
                      <a:r>
                        <a:rPr lang="lv-LV" sz="2000" u="none" strike="noStrike" dirty="0">
                          <a:effectLst/>
                        </a:rPr>
                        <a:t>153 215 881</a:t>
                      </a:r>
                      <a:endParaRPr lang="lv-LV" sz="2000" b="1" i="0" u="none" strike="noStrike" dirty="0">
                        <a:effectLst/>
                        <a:latin typeface="Times New Roman" panose="02020603050405020304" pitchFamily="18" charset="0"/>
                      </a:endParaRPr>
                    </a:p>
                  </a:txBody>
                  <a:tcPr marL="9525" marR="9525" marT="9525" marB="0" anchor="ctr">
                    <a:solidFill>
                      <a:srgbClr val="FFFF00"/>
                    </a:solidFill>
                  </a:tcPr>
                </a:tc>
                <a:tc>
                  <a:txBody>
                    <a:bodyPr/>
                    <a:lstStyle/>
                    <a:p>
                      <a:pPr algn="r" fontAlgn="ctr"/>
                      <a:r>
                        <a:rPr lang="lv-LV" sz="2000" u="none" strike="noStrike" dirty="0">
                          <a:effectLst/>
                        </a:rPr>
                        <a:t>120 215 881</a:t>
                      </a:r>
                      <a:endParaRPr lang="lv-LV" sz="2000" b="1" i="0" u="none" strike="noStrike" dirty="0">
                        <a:effectLst/>
                        <a:latin typeface="Times New Roman" panose="02020603050405020304" pitchFamily="18" charset="0"/>
                      </a:endParaRPr>
                    </a:p>
                  </a:txBody>
                  <a:tcPr marL="9525" marR="9525" marT="9525" marB="0" anchor="ctr">
                    <a:solidFill>
                      <a:srgbClr val="FFFF00"/>
                    </a:solidFill>
                  </a:tcPr>
                </a:tc>
                <a:extLst>
                  <a:ext uri="{0D108BD9-81ED-4DB2-BD59-A6C34878D82A}">
                    <a16:rowId xmlns:a16="http://schemas.microsoft.com/office/drawing/2014/main" val="461511982"/>
                  </a:ext>
                </a:extLst>
              </a:tr>
            </a:tbl>
          </a:graphicData>
        </a:graphic>
      </p:graphicFrame>
    </p:spTree>
    <p:extLst>
      <p:ext uri="{BB962C8B-B14F-4D97-AF65-F5344CB8AC3E}">
        <p14:creationId xmlns:p14="http://schemas.microsoft.com/office/powerpoint/2010/main" val="171334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478972" y="1774370"/>
            <a:ext cx="3200400" cy="2286000"/>
          </a:xfrm>
        </p:spPr>
        <p:txBody>
          <a:bodyPr>
            <a:normAutofit/>
          </a:bodyPr>
          <a:lstStyle/>
          <a:p>
            <a:r>
              <a:rPr lang="lv-LV" sz="4000" dirty="0">
                <a:solidFill>
                  <a:schemeClr val="tx1"/>
                </a:solidFill>
                <a:latin typeface="Avenir Book" panose="02000503020000020003" pitchFamily="2" charset="0"/>
              </a:rPr>
              <a:t>IETEIKUMI-VĒLĒJUMI</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855704ED-8F0D-EE47-B7DC-D26E5E675934}"/>
              </a:ext>
            </a:extLst>
          </p:cNvPr>
          <p:cNvSpPr>
            <a:spLocks noGrp="1"/>
          </p:cNvSpPr>
          <p:nvPr>
            <p:ph idx="1"/>
          </p:nvPr>
        </p:nvSpPr>
        <p:spPr>
          <a:xfrm>
            <a:off x="4800600" y="1774370"/>
            <a:ext cx="6492240" cy="4214949"/>
          </a:xfrm>
        </p:spPr>
        <p:txBody>
          <a:bodyPr>
            <a:normAutofit/>
          </a:bodyPr>
          <a:lstStyle/>
          <a:p>
            <a:pPr algn="just">
              <a:buFont typeface="Arial" panose="020B0604020202020204" pitchFamily="34" charset="0"/>
              <a:buChar char="•"/>
            </a:pPr>
            <a:r>
              <a:rPr lang="lv-LV" sz="2400" dirty="0">
                <a:latin typeface="Avenir Book" panose="02000503020000020003" pitchFamily="2" charset="0"/>
              </a:rPr>
              <a:t> Nacionālajam attīstības plānam vajadzētu kļūt par stratēģisku plānošanas dokumentu, uz kura pamata tiek veidoti valsts budžetu programmu projekti. To marķējumam būtu jābūt saskaņotam ar NAP marķējumu.</a:t>
            </a:r>
          </a:p>
          <a:p>
            <a:pPr algn="just">
              <a:buFont typeface="Arial" panose="020B0604020202020204" pitchFamily="34" charset="0"/>
              <a:buChar char="•"/>
            </a:pPr>
            <a:endParaRPr lang="lv-LV" sz="2400" dirty="0">
              <a:latin typeface="Avenir Book" panose="02000503020000020003" pitchFamily="2" charset="0"/>
            </a:endParaRPr>
          </a:p>
          <a:p>
            <a:pPr algn="just">
              <a:buFont typeface="Arial" panose="020B0604020202020204" pitchFamily="34" charset="0"/>
              <a:buChar char="•"/>
            </a:pPr>
            <a:r>
              <a:rPr lang="lv-LV" sz="2400" dirty="0">
                <a:latin typeface="Avenir Book" panose="02000503020000020003" pitchFamily="2" charset="0"/>
              </a:rPr>
              <a:t>Ir jāizveido jauns NAP izpildes, vadības un uzraudzības administratīvais mehānisms, nomainot esošo, </a:t>
            </a:r>
            <a:r>
              <a:rPr lang="lv-LV" sz="2400" dirty="0" err="1">
                <a:latin typeface="Avenir Book" panose="02000503020000020003" pitchFamily="2" charset="0"/>
              </a:rPr>
              <a:t>mazspējīgo</a:t>
            </a:r>
            <a:r>
              <a:rPr lang="lv-LV" sz="2400" dirty="0">
                <a:latin typeface="Avenir Book" panose="02000503020000020003" pitchFamily="2" charset="0"/>
              </a:rPr>
              <a:t>.</a:t>
            </a:r>
          </a:p>
        </p:txBody>
      </p:sp>
    </p:spTree>
    <p:extLst>
      <p:ext uri="{BB962C8B-B14F-4D97-AF65-F5344CB8AC3E}">
        <p14:creationId xmlns:p14="http://schemas.microsoft.com/office/powerpoint/2010/main" val="384921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468086" y="2217420"/>
            <a:ext cx="3200400" cy="2286000"/>
          </a:xfrm>
        </p:spPr>
        <p:txBody>
          <a:bodyPr>
            <a:normAutofit/>
          </a:bodyPr>
          <a:lstStyle/>
          <a:p>
            <a:r>
              <a:rPr lang="en-US" sz="4000" b="1" dirty="0" err="1">
                <a:solidFill>
                  <a:schemeClr val="tx1"/>
                </a:solidFill>
                <a:latin typeface="Avenir Book" panose="02000503020000020003" pitchFamily="2" charset="0"/>
              </a:rPr>
              <a:t>Nacionālais</a:t>
            </a:r>
            <a:r>
              <a:rPr lang="en-US" sz="4000" b="1" dirty="0">
                <a:solidFill>
                  <a:schemeClr val="tx1"/>
                </a:solidFill>
                <a:latin typeface="Avenir Book" panose="02000503020000020003" pitchFamily="2" charset="0"/>
              </a:rPr>
              <a:t> </a:t>
            </a:r>
            <a:r>
              <a:rPr lang="en-US" sz="4000" b="1" dirty="0" err="1">
                <a:solidFill>
                  <a:schemeClr val="tx1"/>
                </a:solidFill>
                <a:latin typeface="Avenir Book" panose="02000503020000020003" pitchFamily="2" charset="0"/>
              </a:rPr>
              <a:t>attīstības</a:t>
            </a:r>
            <a:r>
              <a:rPr lang="en-US" sz="4000" b="1" dirty="0">
                <a:solidFill>
                  <a:schemeClr val="tx1"/>
                </a:solidFill>
                <a:latin typeface="Avenir Book" panose="02000503020000020003" pitchFamily="2" charset="0"/>
              </a:rPr>
              <a:t> </a:t>
            </a:r>
            <a:r>
              <a:rPr lang="en-US" sz="4000" b="1" dirty="0" err="1">
                <a:solidFill>
                  <a:schemeClr val="tx1"/>
                </a:solidFill>
                <a:latin typeface="Avenir Book" panose="02000503020000020003" pitchFamily="2" charset="0"/>
              </a:rPr>
              <a:t>plāns</a:t>
            </a:r>
            <a:r>
              <a:rPr lang="en-US" sz="4000" b="1" dirty="0">
                <a:solidFill>
                  <a:schemeClr val="tx1"/>
                </a:solidFill>
                <a:latin typeface="Avenir Book" panose="02000503020000020003" pitchFamily="2" charset="0"/>
              </a:rPr>
              <a:t> 2020</a:t>
            </a:r>
            <a:br>
              <a:rPr lang="en-US" sz="4000" b="1" dirty="0">
                <a:solidFill>
                  <a:schemeClr val="tx1"/>
                </a:solidFill>
                <a:latin typeface="Avenir Book" panose="02000503020000020003" pitchFamily="2" charset="0"/>
              </a:rPr>
            </a:br>
            <a:endParaRPr lang="en-US" sz="4000" dirty="0">
              <a:solidFill>
                <a:schemeClr val="tx1"/>
              </a:solidFill>
              <a:latin typeface="Avenir Book" panose="02000503020000020003" pitchFamily="2" charset="0"/>
            </a:endParaRPr>
          </a:p>
        </p:txBody>
      </p:sp>
      <p:sp>
        <p:nvSpPr>
          <p:cNvPr id="3" name="Content Placeholder 2">
            <a:extLst>
              <a:ext uri="{FF2B5EF4-FFF2-40B4-BE49-F238E27FC236}">
                <a16:creationId xmlns:a16="http://schemas.microsoft.com/office/drawing/2014/main" id="{DE607288-C77D-FA49-9B47-C887BC4E0DF8}"/>
              </a:ext>
            </a:extLst>
          </p:cNvPr>
          <p:cNvSpPr>
            <a:spLocks noGrp="1"/>
          </p:cNvSpPr>
          <p:nvPr>
            <p:ph idx="1"/>
          </p:nvPr>
        </p:nvSpPr>
        <p:spPr/>
        <p:txBody>
          <a:bodyPr>
            <a:normAutofit/>
          </a:bodyPr>
          <a:lstStyle/>
          <a:p>
            <a:pPr>
              <a:lnSpc>
                <a:spcPct val="150000"/>
              </a:lnSpc>
            </a:pPr>
            <a:r>
              <a:rPr lang="en-US" sz="2500" dirty="0">
                <a:latin typeface="Avenir Book" panose="02000503020000020003" pitchFamily="2" charset="0"/>
              </a:rPr>
              <a:t>[55] 2020. </a:t>
            </a:r>
            <a:r>
              <a:rPr lang="en-US" sz="2500" dirty="0" err="1">
                <a:latin typeface="Avenir Book" panose="02000503020000020003" pitchFamily="2" charset="0"/>
              </a:rPr>
              <a:t>gadā</a:t>
            </a:r>
            <a:r>
              <a:rPr lang="en-US" sz="2500" dirty="0">
                <a:latin typeface="Avenir Book" panose="02000503020000020003" pitchFamily="2" charset="0"/>
              </a:rPr>
              <a:t> </a:t>
            </a:r>
            <a:r>
              <a:rPr lang="en-US" sz="2500" dirty="0" err="1">
                <a:latin typeface="Avenir Book" panose="02000503020000020003" pitchFamily="2" charset="0"/>
              </a:rPr>
              <a:t>Latvijā</a:t>
            </a:r>
            <a:r>
              <a:rPr lang="en-US" sz="2500" dirty="0">
                <a:latin typeface="Avenir Book" panose="02000503020000020003" pitchFamily="2" charset="0"/>
              </a:rPr>
              <a:t> </a:t>
            </a:r>
            <a:r>
              <a:rPr lang="en-US" sz="2500" dirty="0" err="1">
                <a:latin typeface="Avenir Book" panose="02000503020000020003" pitchFamily="2" charset="0"/>
              </a:rPr>
              <a:t>ir</a:t>
            </a:r>
            <a:r>
              <a:rPr lang="en-US" sz="2500" dirty="0">
                <a:latin typeface="Avenir Book" panose="02000503020000020003" pitchFamily="2" charset="0"/>
              </a:rPr>
              <a:t> </a:t>
            </a:r>
            <a:r>
              <a:rPr lang="en-US" sz="2500" dirty="0" err="1">
                <a:latin typeface="Avenir Book" panose="02000503020000020003" pitchFamily="2" charset="0"/>
              </a:rPr>
              <a:t>pārdomāta</a:t>
            </a:r>
            <a:r>
              <a:rPr lang="en-US" sz="2500" dirty="0">
                <a:latin typeface="Avenir Book" panose="02000503020000020003" pitchFamily="2" charset="0"/>
              </a:rPr>
              <a:t> un </a:t>
            </a:r>
            <a:r>
              <a:rPr lang="en-US" sz="2500" dirty="0" err="1">
                <a:latin typeface="Avenir Book" panose="02000503020000020003" pitchFamily="2" charset="0"/>
              </a:rPr>
              <a:t>attīstīta</a:t>
            </a:r>
            <a:r>
              <a:rPr lang="en-US" sz="2500" dirty="0">
                <a:latin typeface="Avenir Book" panose="02000503020000020003" pitchFamily="2" charset="0"/>
              </a:rPr>
              <a:t> </a:t>
            </a:r>
            <a:r>
              <a:rPr lang="en-US" sz="2500" dirty="0" err="1">
                <a:latin typeface="Avenir Book" panose="02000503020000020003" pitchFamily="2" charset="0"/>
              </a:rPr>
              <a:t>ceļu</a:t>
            </a:r>
            <a:r>
              <a:rPr lang="en-US" sz="2500" dirty="0">
                <a:latin typeface="Avenir Book" panose="02000503020000020003" pitchFamily="2" charset="0"/>
              </a:rPr>
              <a:t> </a:t>
            </a:r>
            <a:r>
              <a:rPr lang="en-US" sz="2500" dirty="0" err="1">
                <a:latin typeface="Avenir Book" panose="02000503020000020003" pitchFamily="2" charset="0"/>
              </a:rPr>
              <a:t>infrastruktūra</a:t>
            </a:r>
            <a:r>
              <a:rPr lang="en-US" sz="2500" dirty="0">
                <a:latin typeface="Avenir Book" panose="02000503020000020003" pitchFamily="2" charset="0"/>
              </a:rPr>
              <a:t>. </a:t>
            </a:r>
            <a:r>
              <a:rPr lang="en-US" sz="2500" dirty="0" err="1">
                <a:latin typeface="Avenir Book" panose="02000503020000020003" pitchFamily="2" charset="0"/>
              </a:rPr>
              <a:t>Kvalitatīvi</a:t>
            </a:r>
            <a:r>
              <a:rPr lang="en-US" sz="2500" dirty="0">
                <a:latin typeface="Avenir Book" panose="02000503020000020003" pitchFamily="2" charset="0"/>
              </a:rPr>
              <a:t> </a:t>
            </a:r>
            <a:r>
              <a:rPr lang="en-US" sz="2500" dirty="0" err="1">
                <a:latin typeface="Avenir Book" panose="02000503020000020003" pitchFamily="2" charset="0"/>
              </a:rPr>
              <a:t>ceļi</a:t>
            </a:r>
            <a:r>
              <a:rPr lang="en-US" sz="2500" dirty="0">
                <a:latin typeface="Avenir Book" panose="02000503020000020003" pitchFamily="2" charset="0"/>
              </a:rPr>
              <a:t> </a:t>
            </a:r>
            <a:r>
              <a:rPr lang="en-US" sz="2500" dirty="0" err="1">
                <a:latin typeface="Avenir Book" panose="02000503020000020003" pitchFamily="2" charset="0"/>
              </a:rPr>
              <a:t>savieno</a:t>
            </a:r>
            <a:r>
              <a:rPr lang="en-US" sz="2500" dirty="0">
                <a:latin typeface="Avenir Book" panose="02000503020000020003" pitchFamily="2" charset="0"/>
              </a:rPr>
              <a:t> </a:t>
            </a:r>
            <a:r>
              <a:rPr lang="en-US" sz="2500" dirty="0" err="1">
                <a:latin typeface="Avenir Book" panose="02000503020000020003" pitchFamily="2" charset="0"/>
              </a:rPr>
              <a:t>nacionālas</a:t>
            </a:r>
            <a:r>
              <a:rPr lang="en-US" sz="2500" dirty="0">
                <a:latin typeface="Avenir Book" panose="02000503020000020003" pitchFamily="2" charset="0"/>
              </a:rPr>
              <a:t> un </a:t>
            </a:r>
            <a:r>
              <a:rPr lang="en-US" sz="2500" dirty="0" err="1">
                <a:latin typeface="Avenir Book" panose="02000503020000020003" pitchFamily="2" charset="0"/>
              </a:rPr>
              <a:t>reģionālas</a:t>
            </a:r>
            <a:r>
              <a:rPr lang="en-US" sz="2500" dirty="0">
                <a:latin typeface="Avenir Book" panose="02000503020000020003" pitchFamily="2" charset="0"/>
              </a:rPr>
              <a:t> </a:t>
            </a:r>
            <a:r>
              <a:rPr lang="en-US" sz="2500" dirty="0" err="1">
                <a:latin typeface="Avenir Book" panose="02000503020000020003" pitchFamily="2" charset="0"/>
              </a:rPr>
              <a:t>nozīmes</a:t>
            </a:r>
            <a:r>
              <a:rPr lang="en-US" sz="2500" dirty="0">
                <a:latin typeface="Avenir Book" panose="02000503020000020003" pitchFamily="2" charset="0"/>
              </a:rPr>
              <a:t> </a:t>
            </a:r>
            <a:r>
              <a:rPr lang="en-US" sz="2500" dirty="0" err="1">
                <a:latin typeface="Avenir Book" panose="02000503020000020003" pitchFamily="2" charset="0"/>
              </a:rPr>
              <a:t>attīstības</a:t>
            </a:r>
            <a:r>
              <a:rPr lang="en-US" sz="2500" dirty="0">
                <a:latin typeface="Avenir Book" panose="02000503020000020003" pitchFamily="2" charset="0"/>
              </a:rPr>
              <a:t> </a:t>
            </a:r>
            <a:r>
              <a:rPr lang="en-US" sz="2500" dirty="0" err="1">
                <a:latin typeface="Avenir Book" panose="02000503020000020003" pitchFamily="2" charset="0"/>
              </a:rPr>
              <a:t>centrus</a:t>
            </a:r>
            <a:r>
              <a:rPr lang="en-US" sz="2500" dirty="0">
                <a:latin typeface="Avenir Book" panose="02000503020000020003" pitchFamily="2" charset="0"/>
              </a:rPr>
              <a:t>, </a:t>
            </a:r>
            <a:r>
              <a:rPr lang="en-US" sz="2500" dirty="0" err="1">
                <a:latin typeface="Avenir Book" panose="02000503020000020003" pitchFamily="2" charset="0"/>
              </a:rPr>
              <a:t>kuros</a:t>
            </a:r>
            <a:r>
              <a:rPr lang="en-US" sz="2500" dirty="0">
                <a:latin typeface="Avenir Book" panose="02000503020000020003" pitchFamily="2" charset="0"/>
              </a:rPr>
              <a:t> </a:t>
            </a:r>
            <a:r>
              <a:rPr lang="en-US" sz="2500" dirty="0" err="1">
                <a:latin typeface="Avenir Book" panose="02000503020000020003" pitchFamily="2" charset="0"/>
              </a:rPr>
              <a:t>koncentrēta</a:t>
            </a:r>
            <a:r>
              <a:rPr lang="en-US" sz="2500" dirty="0">
                <a:latin typeface="Avenir Book" panose="02000503020000020003" pitchFamily="2" charset="0"/>
              </a:rPr>
              <a:t> </a:t>
            </a:r>
            <a:r>
              <a:rPr lang="en-US" sz="2500" dirty="0" err="1">
                <a:latin typeface="Avenir Book" panose="02000503020000020003" pitchFamily="2" charset="0"/>
              </a:rPr>
              <a:t>ražošana</a:t>
            </a:r>
            <a:r>
              <a:rPr lang="en-US" sz="2500" dirty="0">
                <a:latin typeface="Avenir Book" panose="02000503020000020003" pitchFamily="2" charset="0"/>
              </a:rPr>
              <a:t> un </a:t>
            </a:r>
            <a:r>
              <a:rPr lang="en-US" sz="2500" dirty="0" err="1">
                <a:latin typeface="Avenir Book" panose="02000503020000020003" pitchFamily="2" charset="0"/>
              </a:rPr>
              <a:t>pakalpojumi</a:t>
            </a:r>
            <a:r>
              <a:rPr lang="en-US" sz="2500" dirty="0">
                <a:latin typeface="Avenir Book" panose="02000503020000020003" pitchFamily="2" charset="0"/>
              </a:rPr>
              <a:t>. </a:t>
            </a:r>
            <a:r>
              <a:rPr lang="en-US" sz="2500" dirty="0" err="1">
                <a:latin typeface="Avenir Book" panose="02000503020000020003" pitchFamily="2" charset="0"/>
              </a:rPr>
              <a:t>Pateicoties</a:t>
            </a:r>
            <a:r>
              <a:rPr lang="en-US" sz="2500" dirty="0">
                <a:latin typeface="Avenir Book" panose="02000503020000020003" pitchFamily="2" charset="0"/>
              </a:rPr>
              <a:t> </a:t>
            </a:r>
            <a:r>
              <a:rPr lang="en-US" sz="2500" dirty="0" err="1">
                <a:latin typeface="Avenir Book" panose="02000503020000020003" pitchFamily="2" charset="0"/>
              </a:rPr>
              <a:t>mērķtiecīgām</a:t>
            </a:r>
            <a:r>
              <a:rPr lang="en-US" sz="2500" dirty="0">
                <a:latin typeface="Avenir Book" panose="02000503020000020003" pitchFamily="2" charset="0"/>
              </a:rPr>
              <a:t> </a:t>
            </a:r>
            <a:r>
              <a:rPr lang="en-US" sz="2500" dirty="0" err="1">
                <a:latin typeface="Avenir Book" panose="02000503020000020003" pitchFamily="2" charset="0"/>
              </a:rPr>
              <a:t>investīcijām</a:t>
            </a:r>
            <a:r>
              <a:rPr lang="en-US" sz="2500" dirty="0">
                <a:latin typeface="Avenir Book" panose="02000503020000020003" pitchFamily="2" charset="0"/>
              </a:rPr>
              <a:t>, </a:t>
            </a:r>
            <a:r>
              <a:rPr lang="en-US" sz="2500" dirty="0" err="1">
                <a:latin typeface="Avenir Book" panose="02000503020000020003" pitchFamily="2" charset="0"/>
              </a:rPr>
              <a:t>reģionālajos</a:t>
            </a:r>
            <a:r>
              <a:rPr lang="en-US" sz="2500" dirty="0">
                <a:latin typeface="Avenir Book" panose="02000503020000020003" pitchFamily="2" charset="0"/>
              </a:rPr>
              <a:t> </a:t>
            </a:r>
            <a:r>
              <a:rPr lang="en-US" sz="2500" dirty="0" err="1">
                <a:latin typeface="Avenir Book" panose="02000503020000020003" pitchFamily="2" charset="0"/>
              </a:rPr>
              <a:t>attīstības</a:t>
            </a:r>
            <a:r>
              <a:rPr lang="en-US" sz="2500" dirty="0">
                <a:latin typeface="Avenir Book" panose="02000503020000020003" pitchFamily="2" charset="0"/>
              </a:rPr>
              <a:t> </a:t>
            </a:r>
            <a:r>
              <a:rPr lang="en-US" sz="2500" dirty="0" err="1">
                <a:latin typeface="Avenir Book" panose="02000503020000020003" pitchFamily="2" charset="0"/>
              </a:rPr>
              <a:t>centros</a:t>
            </a:r>
            <a:r>
              <a:rPr lang="en-US" sz="2500" dirty="0">
                <a:latin typeface="Avenir Book" panose="02000503020000020003" pitchFamily="2" charset="0"/>
              </a:rPr>
              <a:t> </a:t>
            </a:r>
            <a:r>
              <a:rPr lang="en-US" sz="2500" dirty="0" err="1">
                <a:latin typeface="Avenir Book" panose="02000503020000020003" pitchFamily="2" charset="0"/>
              </a:rPr>
              <a:t>ir</a:t>
            </a:r>
            <a:r>
              <a:rPr lang="en-US" sz="2500" dirty="0">
                <a:latin typeface="Avenir Book" panose="02000503020000020003" pitchFamily="2" charset="0"/>
              </a:rPr>
              <a:t> </a:t>
            </a:r>
            <a:r>
              <a:rPr lang="en-US" sz="2500" dirty="0" err="1">
                <a:latin typeface="Avenir Book" panose="02000503020000020003" pitchFamily="2" charset="0"/>
              </a:rPr>
              <a:t>radītas</a:t>
            </a:r>
            <a:r>
              <a:rPr lang="en-US" sz="2500" dirty="0">
                <a:latin typeface="Avenir Book" panose="02000503020000020003" pitchFamily="2" charset="0"/>
              </a:rPr>
              <a:t> </a:t>
            </a:r>
            <a:r>
              <a:rPr lang="en-US" sz="2500" dirty="0" err="1">
                <a:latin typeface="Avenir Book" panose="02000503020000020003" pitchFamily="2" charset="0"/>
              </a:rPr>
              <a:t>jaunas</a:t>
            </a:r>
            <a:r>
              <a:rPr lang="en-US" sz="2500" dirty="0">
                <a:latin typeface="Avenir Book" panose="02000503020000020003" pitchFamily="2" charset="0"/>
              </a:rPr>
              <a:t> </a:t>
            </a:r>
            <a:r>
              <a:rPr lang="en-US" sz="2500" dirty="0" err="1">
                <a:latin typeface="Avenir Book" panose="02000503020000020003" pitchFamily="2" charset="0"/>
              </a:rPr>
              <a:t>darbavietas</a:t>
            </a:r>
            <a:r>
              <a:rPr lang="en-US" sz="2500" dirty="0">
                <a:latin typeface="Avenir Book" panose="02000503020000020003" pitchFamily="2" charset="0"/>
              </a:rPr>
              <a:t>, un </a:t>
            </a:r>
            <a:r>
              <a:rPr lang="en-US" sz="2500" dirty="0" err="1">
                <a:latin typeface="Avenir Book" panose="02000503020000020003" pitchFamily="2" charset="0"/>
              </a:rPr>
              <a:t>daudzi</a:t>
            </a:r>
            <a:r>
              <a:rPr lang="en-US" sz="2500" dirty="0">
                <a:latin typeface="Avenir Book" panose="02000503020000020003" pitchFamily="2" charset="0"/>
              </a:rPr>
              <a:t> </a:t>
            </a:r>
            <a:r>
              <a:rPr lang="en-US" sz="2500" dirty="0" err="1">
                <a:latin typeface="Avenir Book" panose="02000503020000020003" pitchFamily="2" charset="0"/>
              </a:rPr>
              <a:t>Latvijas</a:t>
            </a:r>
            <a:r>
              <a:rPr lang="en-US" sz="2500" dirty="0">
                <a:latin typeface="Avenir Book" panose="02000503020000020003" pitchFamily="2" charset="0"/>
              </a:rPr>
              <a:t> </a:t>
            </a:r>
            <a:r>
              <a:rPr lang="en-US" sz="2500" dirty="0" err="1">
                <a:latin typeface="Avenir Book" panose="02000503020000020003" pitchFamily="2" charset="0"/>
              </a:rPr>
              <a:t>iedzīvotāji</a:t>
            </a:r>
            <a:r>
              <a:rPr lang="en-US" sz="2500" dirty="0">
                <a:latin typeface="Avenir Book" panose="02000503020000020003" pitchFamily="2" charset="0"/>
              </a:rPr>
              <a:t> </a:t>
            </a:r>
            <a:r>
              <a:rPr lang="en-US" sz="2500" dirty="0" err="1">
                <a:latin typeface="Avenir Book" panose="02000503020000020003" pitchFamily="2" charset="0"/>
              </a:rPr>
              <a:t>izvēlas</a:t>
            </a:r>
            <a:r>
              <a:rPr lang="en-US" sz="2500" dirty="0">
                <a:latin typeface="Avenir Book" panose="02000503020000020003" pitchFamily="2" charset="0"/>
              </a:rPr>
              <a:t> </a:t>
            </a:r>
            <a:r>
              <a:rPr lang="en-US" sz="2500" dirty="0" err="1">
                <a:latin typeface="Avenir Book" panose="02000503020000020003" pitchFamily="2" charset="0"/>
              </a:rPr>
              <a:t>dzīvot</a:t>
            </a:r>
            <a:r>
              <a:rPr lang="en-US" sz="2500" dirty="0">
                <a:latin typeface="Avenir Book" panose="02000503020000020003" pitchFamily="2" charset="0"/>
              </a:rPr>
              <a:t> </a:t>
            </a:r>
            <a:r>
              <a:rPr lang="en-US" sz="2500" dirty="0" err="1">
                <a:latin typeface="Avenir Book" panose="02000503020000020003" pitchFamily="2" charset="0"/>
              </a:rPr>
              <a:t>reģionu</a:t>
            </a:r>
            <a:r>
              <a:rPr lang="en-US" sz="2500" dirty="0">
                <a:latin typeface="Avenir Book" panose="02000503020000020003" pitchFamily="2" charset="0"/>
              </a:rPr>
              <a:t> </a:t>
            </a:r>
            <a:r>
              <a:rPr lang="en-US" sz="2500" dirty="0" err="1">
                <a:latin typeface="Avenir Book" panose="02000503020000020003" pitchFamily="2" charset="0"/>
              </a:rPr>
              <a:t>centriem</a:t>
            </a:r>
            <a:r>
              <a:rPr lang="en-US" sz="2500" dirty="0">
                <a:latin typeface="Avenir Book" panose="02000503020000020003" pitchFamily="2" charset="0"/>
              </a:rPr>
              <a:t> </a:t>
            </a:r>
            <a:r>
              <a:rPr lang="en-US" sz="2500" dirty="0" err="1">
                <a:latin typeface="Avenir Book" panose="02000503020000020003" pitchFamily="2" charset="0"/>
              </a:rPr>
              <a:t>tuvējās</a:t>
            </a:r>
            <a:r>
              <a:rPr lang="en-US" sz="2500" dirty="0">
                <a:latin typeface="Avenir Book" panose="02000503020000020003" pitchFamily="2" charset="0"/>
              </a:rPr>
              <a:t> </a:t>
            </a:r>
            <a:r>
              <a:rPr lang="en-US" sz="2500" dirty="0" err="1">
                <a:latin typeface="Avenir Book" panose="02000503020000020003" pitchFamily="2" charset="0"/>
              </a:rPr>
              <a:t>teritorijās</a:t>
            </a:r>
            <a:r>
              <a:rPr lang="en-US" sz="2500" dirty="0">
                <a:latin typeface="Avenir Book" panose="02000503020000020003" pitchFamily="2" charset="0"/>
              </a:rPr>
              <a:t>. </a:t>
            </a:r>
          </a:p>
        </p:txBody>
      </p:sp>
    </p:spTree>
    <p:extLst>
      <p:ext uri="{BB962C8B-B14F-4D97-AF65-F5344CB8AC3E}">
        <p14:creationId xmlns:p14="http://schemas.microsoft.com/office/powerpoint/2010/main" val="164318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C235-69C7-4620-B458-33BAEBE2A024}"/>
              </a:ext>
            </a:extLst>
          </p:cNvPr>
          <p:cNvSpPr>
            <a:spLocks noGrp="1"/>
          </p:cNvSpPr>
          <p:nvPr>
            <p:ph type="title"/>
          </p:nvPr>
        </p:nvSpPr>
        <p:spPr>
          <a:xfrm>
            <a:off x="671384" y="740229"/>
            <a:ext cx="10058400" cy="810603"/>
          </a:xfrm>
        </p:spPr>
        <p:txBody>
          <a:bodyPr>
            <a:normAutofit/>
          </a:bodyPr>
          <a:lstStyle/>
          <a:p>
            <a:r>
              <a:rPr lang="lv-LV" sz="4000" dirty="0">
                <a:latin typeface="Avenir Book" panose="02000503020000020003" pitchFamily="2" charset="0"/>
              </a:rPr>
              <a:t>Attieksme pret NAP un ceļiem</a:t>
            </a:r>
            <a:endParaRPr lang="lv-LV" sz="4000" b="1" dirty="0">
              <a:solidFill>
                <a:schemeClr val="tx1"/>
              </a:solidFill>
              <a:latin typeface="Avenir Book" panose="02000503020000020003" pitchFamily="2"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550F629-7092-4F72-B623-60D9E8D671F9}"/>
              </a:ext>
            </a:extLst>
          </p:cNvPr>
          <p:cNvSpPr>
            <a:spLocks noGrp="1"/>
          </p:cNvSpPr>
          <p:nvPr>
            <p:ph idx="4294967295"/>
          </p:nvPr>
        </p:nvSpPr>
        <p:spPr>
          <a:xfrm>
            <a:off x="1181101" y="1970314"/>
            <a:ext cx="10505290" cy="4365172"/>
          </a:xfrm>
        </p:spPr>
        <p:txBody>
          <a:bodyPr>
            <a:normAutofit/>
          </a:bodyPr>
          <a:lstStyle/>
          <a:p>
            <a:pPr algn="just">
              <a:buFont typeface="Arial" panose="020B0604020202020204" pitchFamily="34" charset="0"/>
              <a:buChar char="•"/>
            </a:pPr>
            <a:r>
              <a:rPr lang="lv-LV" sz="2200" dirty="0">
                <a:latin typeface="Avenir Book" panose="02000503020000020003" pitchFamily="2" charset="0"/>
              </a:rPr>
              <a:t>NAP un citi politikas  plānošanas dokumenti dzīvo savu, ar budžetiem nesaistītu dzīvi. NAP uzdevumi netiek pildīti.</a:t>
            </a:r>
          </a:p>
          <a:p>
            <a:pPr algn="just">
              <a:buFont typeface="Arial" panose="020B0604020202020204" pitchFamily="34" charset="0"/>
              <a:buChar char="•"/>
            </a:pPr>
            <a:r>
              <a:rPr lang="lv-LV" sz="2200" dirty="0">
                <a:latin typeface="Avenir Book" panose="02000503020000020003" pitchFamily="2" charset="0"/>
              </a:rPr>
              <a:t>Izpildvara ceļus nevērtē kā aktīvus, pret kuriem tai vajadzētu izturēties kā gādīgam un rūpīgam saimniekam, bet ļauj tiem sabrukt un zaudēt vērtību.  Tikai valsts ceļu  vērtība no 4,96 miljardiem EUR 2007. gadā ir samazinājusies līdz 1,55 miljardiem EUR 2018.gadā. Zaudējumi- 3,41 miljards EUR! Informācijas par pašvaldību ceļiem (43 000 km) nav!</a:t>
            </a:r>
          </a:p>
          <a:p>
            <a:pPr algn="just">
              <a:buFont typeface="Arial" panose="020B0604020202020204" pitchFamily="34" charset="0"/>
              <a:buChar char="•"/>
            </a:pPr>
            <a:r>
              <a:rPr lang="lv-LV" sz="2200" dirty="0">
                <a:latin typeface="Avenir Book" panose="02000503020000020003" pitchFamily="2" charset="0"/>
              </a:rPr>
              <a:t>Latvijas tautsaimniecība slikto ceļu dēļ aizvien vairāk zaudē ekonomikas konkurētspēju. 2017. gadā zaudējumi bija 880 miljonu EUR, 2019. gadā - jau 1,1 miljards EUR. Cieš arī cilvēki, mazinās  mobilitāte, pakalpojumu pieejamība, palielinās emigrācija.</a:t>
            </a:r>
          </a:p>
          <a:p>
            <a:pPr algn="just">
              <a:buFont typeface="Arial" panose="020B0604020202020204" pitchFamily="34" charset="0"/>
              <a:buChar char="•"/>
            </a:pPr>
            <a:r>
              <a:rPr lang="lv-LV" sz="2200" dirty="0">
                <a:latin typeface="Avenir Book" panose="02000503020000020003" pitchFamily="2" charset="0"/>
              </a:rPr>
              <a:t>Izpildvara, lai būtu, par ko atskaitīties NAP uzdevumu izpildē, manipulē ar skaitļiem.</a:t>
            </a:r>
          </a:p>
          <a:p>
            <a:pPr algn="just">
              <a:buFont typeface="Arial" panose="020B0604020202020204" pitchFamily="34" charset="0"/>
              <a:buChar char="•"/>
            </a:pPr>
            <a:endParaRPr lang="lv-LV" sz="2200" dirty="0">
              <a:latin typeface="Avenir Book" panose="02000503020000020003" pitchFamily="2" charset="0"/>
            </a:endParaRPr>
          </a:p>
        </p:txBody>
      </p:sp>
    </p:spTree>
    <p:extLst>
      <p:ext uri="{BB962C8B-B14F-4D97-AF65-F5344CB8AC3E}">
        <p14:creationId xmlns:p14="http://schemas.microsoft.com/office/powerpoint/2010/main" val="136525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8141110" y="639097"/>
            <a:ext cx="3822290" cy="3686015"/>
          </a:xfrm>
        </p:spPr>
        <p:txBody>
          <a:bodyPr vert="horz" lIns="91440" tIns="45720" rIns="91440" bIns="45720" rtlCol="0" anchor="b">
            <a:normAutofit/>
          </a:bodyPr>
          <a:lstStyle/>
          <a:p>
            <a:r>
              <a:rPr lang="lv-LV" sz="4000" dirty="0">
                <a:solidFill>
                  <a:schemeClr val="tx1"/>
                </a:solidFill>
                <a:latin typeface="Avenir Book" panose="02000503020000020003" pitchFamily="2" charset="0"/>
              </a:rPr>
              <a:t>NAP 2020 un tā plānotie, sasniedzamie rezultāti – atskaites punkti</a:t>
            </a:r>
            <a:endParaRPr lang="en-US" sz="4000" dirty="0">
              <a:solidFill>
                <a:schemeClr val="tx1"/>
              </a:solidFill>
              <a:latin typeface="Avenir Book" panose="02000503020000020003" pitchFamily="2" charset="0"/>
            </a:endParaRPr>
          </a:p>
        </p:txBody>
      </p:sp>
      <p:pic>
        <p:nvPicPr>
          <p:cNvPr id="9" name="Content Placeholder 7" descr="A screenshot of a cell phone&#10;&#10;Description automatically generated">
            <a:extLst>
              <a:ext uri="{FF2B5EF4-FFF2-40B4-BE49-F238E27FC236}">
                <a16:creationId xmlns:a16="http://schemas.microsoft.com/office/drawing/2014/main" id="{1E335670-A58E-C64A-9970-B090E1863512}"/>
              </a:ext>
            </a:extLst>
          </p:cNvPr>
          <p:cNvPicPr>
            <a:picLocks noGrp="1" noChangeAspect="1"/>
          </p:cNvPicPr>
          <p:nvPr>
            <p:ph idx="1"/>
          </p:nvPr>
        </p:nvPicPr>
        <p:blipFill>
          <a:blip r:embed="rId2"/>
          <a:stretch>
            <a:fillRect/>
          </a:stretch>
        </p:blipFill>
        <p:spPr>
          <a:xfrm>
            <a:off x="206254" y="1077464"/>
            <a:ext cx="7706255" cy="4212986"/>
          </a:xfrm>
          <a:prstGeom prst="rect">
            <a:avLst/>
          </a:prstGeom>
        </p:spPr>
      </p:pic>
      <p:cxnSp>
        <p:nvCxnSpPr>
          <p:cNvPr id="20" name="Straight Connector 19">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81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22">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7478486" y="639097"/>
            <a:ext cx="4463143" cy="3686015"/>
          </a:xfrm>
        </p:spPr>
        <p:txBody>
          <a:bodyPr vert="horz" lIns="91440" tIns="45720" rIns="91440" bIns="45720" rtlCol="0" anchor="b">
            <a:normAutofit/>
          </a:bodyPr>
          <a:lstStyle/>
          <a:p>
            <a:r>
              <a:rPr lang="lv-LV" sz="4800" dirty="0">
                <a:solidFill>
                  <a:schemeClr val="tx1"/>
                </a:solidFill>
                <a:latin typeface="Avenir Book" panose="02000503020000020003" pitchFamily="2" charset="0"/>
              </a:rPr>
              <a:t>NAP 2020 un tā sasniedzamie rezultāti</a:t>
            </a:r>
            <a:endParaRPr lang="en-US" sz="4600" dirty="0">
              <a:solidFill>
                <a:schemeClr val="tx1"/>
              </a:solidFill>
              <a:latin typeface="Avenir Book" panose="02000503020000020003" pitchFamily="2" charset="0"/>
            </a:endParaRPr>
          </a:p>
        </p:txBody>
      </p:sp>
      <p:pic>
        <p:nvPicPr>
          <p:cNvPr id="15" name="Content Placeholder 3">
            <a:extLst>
              <a:ext uri="{FF2B5EF4-FFF2-40B4-BE49-F238E27FC236}">
                <a16:creationId xmlns:a16="http://schemas.microsoft.com/office/drawing/2014/main" id="{9FA2AAEA-B573-0D43-8147-C5D6C6A1367A}"/>
              </a:ext>
            </a:extLst>
          </p:cNvPr>
          <p:cNvPicPr>
            <a:picLocks noGrp="1" noChangeAspect="1"/>
          </p:cNvPicPr>
          <p:nvPr>
            <p:ph idx="1"/>
          </p:nvPr>
        </p:nvPicPr>
        <p:blipFill>
          <a:blip r:embed="rId2"/>
          <a:stretch>
            <a:fillRect/>
          </a:stretch>
        </p:blipFill>
        <p:spPr>
          <a:xfrm>
            <a:off x="863443" y="640081"/>
            <a:ext cx="6453328" cy="5054156"/>
          </a:xfrm>
          <a:prstGeom prst="rect">
            <a:avLst/>
          </a:prstGeom>
        </p:spPr>
      </p:pic>
      <p:cxnSp>
        <p:nvCxnSpPr>
          <p:cNvPr id="27" name="Straight Connector 26">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968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413658" y="737069"/>
            <a:ext cx="4463143" cy="2474217"/>
          </a:xfrm>
        </p:spPr>
        <p:txBody>
          <a:bodyPr vert="horz" lIns="91440" tIns="45720" rIns="91440" bIns="45720" rtlCol="0" anchor="b">
            <a:normAutofit/>
          </a:bodyPr>
          <a:lstStyle/>
          <a:p>
            <a:r>
              <a:rPr lang="lv-LV" sz="4000" dirty="0">
                <a:solidFill>
                  <a:schemeClr val="tx1"/>
                </a:solidFill>
                <a:latin typeface="Avenir Book" panose="02000503020000020003" pitchFamily="2" charset="0"/>
              </a:rPr>
              <a:t>Galveno ceļu stāvoklis</a:t>
            </a:r>
            <a:endParaRPr lang="en-US" sz="4000" dirty="0">
              <a:solidFill>
                <a:schemeClr val="tx1"/>
              </a:solidFill>
              <a:latin typeface="Avenir Book" panose="02000503020000020003" pitchFamily="2" charset="0"/>
            </a:endParaRPr>
          </a:p>
        </p:txBody>
      </p:sp>
      <p:graphicFrame>
        <p:nvGraphicFramePr>
          <p:cNvPr id="13" name="Content Placeholder 3">
            <a:extLst>
              <a:ext uri="{FF2B5EF4-FFF2-40B4-BE49-F238E27FC236}">
                <a16:creationId xmlns:a16="http://schemas.microsoft.com/office/drawing/2014/main" id="{ABBF9AE3-BB51-B548-B747-445B6B5E7E81}"/>
              </a:ext>
            </a:extLst>
          </p:cNvPr>
          <p:cNvGraphicFramePr>
            <a:graphicFrameLocks/>
          </p:cNvGraphicFramePr>
          <p:nvPr>
            <p:extLst>
              <p:ext uri="{D42A27DB-BD31-4B8C-83A1-F6EECF244321}">
                <p14:modId xmlns:p14="http://schemas.microsoft.com/office/powerpoint/2010/main" val="1699681639"/>
              </p:ext>
            </p:extLst>
          </p:nvPr>
        </p:nvGraphicFramePr>
        <p:xfrm>
          <a:off x="4452255" y="1502228"/>
          <a:ext cx="7326087" cy="3686015"/>
        </p:xfrm>
        <a:graphic>
          <a:graphicData uri="http://schemas.openxmlformats.org/drawingml/2006/table">
            <a:tbl>
              <a:tblPr firstRow="1" bandRow="1">
                <a:tableStyleId>{8EC20E35-A176-4012-BC5E-935CFFF8708E}</a:tableStyleId>
              </a:tblPr>
              <a:tblGrid>
                <a:gridCol w="1559037">
                  <a:extLst>
                    <a:ext uri="{9D8B030D-6E8A-4147-A177-3AD203B41FA5}">
                      <a16:colId xmlns:a16="http://schemas.microsoft.com/office/drawing/2014/main" val="1053518411"/>
                    </a:ext>
                  </a:extLst>
                </a:gridCol>
                <a:gridCol w="961175">
                  <a:extLst>
                    <a:ext uri="{9D8B030D-6E8A-4147-A177-3AD203B41FA5}">
                      <a16:colId xmlns:a16="http://schemas.microsoft.com/office/drawing/2014/main" val="3799986333"/>
                    </a:ext>
                  </a:extLst>
                </a:gridCol>
                <a:gridCol w="961175">
                  <a:extLst>
                    <a:ext uri="{9D8B030D-6E8A-4147-A177-3AD203B41FA5}">
                      <a16:colId xmlns:a16="http://schemas.microsoft.com/office/drawing/2014/main" val="890725637"/>
                    </a:ext>
                  </a:extLst>
                </a:gridCol>
                <a:gridCol w="961175">
                  <a:extLst>
                    <a:ext uri="{9D8B030D-6E8A-4147-A177-3AD203B41FA5}">
                      <a16:colId xmlns:a16="http://schemas.microsoft.com/office/drawing/2014/main" val="4107593208"/>
                    </a:ext>
                  </a:extLst>
                </a:gridCol>
                <a:gridCol w="961175">
                  <a:extLst>
                    <a:ext uri="{9D8B030D-6E8A-4147-A177-3AD203B41FA5}">
                      <a16:colId xmlns:a16="http://schemas.microsoft.com/office/drawing/2014/main" val="2142016841"/>
                    </a:ext>
                  </a:extLst>
                </a:gridCol>
                <a:gridCol w="961175">
                  <a:extLst>
                    <a:ext uri="{9D8B030D-6E8A-4147-A177-3AD203B41FA5}">
                      <a16:colId xmlns:a16="http://schemas.microsoft.com/office/drawing/2014/main" val="362807946"/>
                    </a:ext>
                  </a:extLst>
                </a:gridCol>
                <a:gridCol w="961175">
                  <a:extLst>
                    <a:ext uri="{9D8B030D-6E8A-4147-A177-3AD203B41FA5}">
                      <a16:colId xmlns:a16="http://schemas.microsoft.com/office/drawing/2014/main" val="2377287000"/>
                    </a:ext>
                  </a:extLst>
                </a:gridCol>
              </a:tblGrid>
              <a:tr h="1330682">
                <a:tc>
                  <a:txBody>
                    <a:bodyPr/>
                    <a:lstStyle/>
                    <a:p>
                      <a:pPr algn="ctr" fontAlgn="b"/>
                      <a:r>
                        <a:rPr lang="lv-LV" sz="1800" u="none" strike="noStrike" dirty="0">
                          <a:effectLst/>
                        </a:rPr>
                        <a:t>Autoceļu segumu stāvoklis, %</a:t>
                      </a:r>
                      <a:endParaRPr lang="lv-LV" sz="1800" b="0" i="0" u="none" strike="noStrike" dirty="0">
                        <a:solidFill>
                          <a:schemeClr val="tx1"/>
                        </a:solidFill>
                        <a:effectLst/>
                        <a:latin typeface="Times New Roman" panose="02020603050405020304" pitchFamily="18" charset="0"/>
                      </a:endParaRPr>
                    </a:p>
                  </a:txBody>
                  <a:tcPr marL="14401" marR="14401" marT="14401" marB="0" anchor="b"/>
                </a:tc>
                <a:tc>
                  <a:txBody>
                    <a:bodyPr/>
                    <a:lstStyle/>
                    <a:p>
                      <a:pPr algn="ctr" fontAlgn="ctr"/>
                      <a:r>
                        <a:rPr lang="lv-LV" sz="1800" u="none" strike="noStrike" dirty="0">
                          <a:effectLst/>
                        </a:rPr>
                        <a:t>2012.g.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2013.g.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2014.g.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2015.g.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2016.g.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2017.g.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extLst>
                  <a:ext uri="{0D108BD9-81ED-4DB2-BD59-A6C34878D82A}">
                    <a16:rowId xmlns:a16="http://schemas.microsoft.com/office/drawing/2014/main" val="267940315"/>
                  </a:ext>
                </a:extLst>
              </a:tr>
              <a:tr h="921504">
                <a:tc>
                  <a:txBody>
                    <a:bodyPr/>
                    <a:lstStyle/>
                    <a:p>
                      <a:pPr algn="ctr" fontAlgn="b"/>
                      <a:r>
                        <a:rPr lang="lv-LV" sz="1800" u="none" strike="noStrike">
                          <a:effectLst/>
                        </a:rPr>
                        <a:t>Ļoti labā un labā</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35</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37</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36</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45</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55</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57</a:t>
                      </a:r>
                      <a:endParaRPr lang="lv-LV" sz="1800" b="0" i="0" u="none" strike="noStrike">
                        <a:solidFill>
                          <a:srgbClr val="000000"/>
                        </a:solidFill>
                        <a:effectLst/>
                        <a:latin typeface="Times New Roman" panose="02020603050405020304" pitchFamily="18" charset="0"/>
                      </a:endParaRPr>
                    </a:p>
                  </a:txBody>
                  <a:tcPr marL="14401" marR="14401" marT="14401" marB="0" anchor="b"/>
                </a:tc>
                <a:extLst>
                  <a:ext uri="{0D108BD9-81ED-4DB2-BD59-A6C34878D82A}">
                    <a16:rowId xmlns:a16="http://schemas.microsoft.com/office/drawing/2014/main" val="996600913"/>
                  </a:ext>
                </a:extLst>
              </a:tr>
              <a:tr h="512325">
                <a:tc>
                  <a:txBody>
                    <a:bodyPr/>
                    <a:lstStyle/>
                    <a:p>
                      <a:pPr algn="ctr" fontAlgn="b"/>
                      <a:r>
                        <a:rPr lang="lv-LV" sz="1800" u="none" strike="noStrike">
                          <a:effectLst/>
                        </a:rPr>
                        <a:t>Apmierinošā</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19</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15</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17</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12</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10</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10</a:t>
                      </a:r>
                      <a:endParaRPr lang="lv-LV" sz="1800" b="0" i="0" u="none" strike="noStrike">
                        <a:solidFill>
                          <a:srgbClr val="000000"/>
                        </a:solidFill>
                        <a:effectLst/>
                        <a:latin typeface="Times New Roman" panose="02020603050405020304" pitchFamily="18" charset="0"/>
                      </a:endParaRPr>
                    </a:p>
                  </a:txBody>
                  <a:tcPr marL="14401" marR="14401" marT="14401" marB="0" anchor="b"/>
                </a:tc>
                <a:extLst>
                  <a:ext uri="{0D108BD9-81ED-4DB2-BD59-A6C34878D82A}">
                    <a16:rowId xmlns:a16="http://schemas.microsoft.com/office/drawing/2014/main" val="3099103270"/>
                  </a:ext>
                </a:extLst>
              </a:tr>
              <a:tr h="921504">
                <a:tc>
                  <a:txBody>
                    <a:bodyPr/>
                    <a:lstStyle/>
                    <a:p>
                      <a:pPr algn="ctr" fontAlgn="b"/>
                      <a:r>
                        <a:rPr lang="lv-LV" sz="1800" u="none" strike="noStrike" dirty="0">
                          <a:effectLst/>
                        </a:rPr>
                        <a:t>Sliktā un ļoti sliktā</a:t>
                      </a:r>
                      <a:endParaRPr lang="lv-LV" sz="1800" b="0" i="0" u="none" strike="noStrike" dirty="0">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dirty="0">
                          <a:effectLst/>
                        </a:rPr>
                        <a:t>46</a:t>
                      </a:r>
                      <a:endParaRPr lang="lv-LV" sz="1800" b="0" i="0" u="none" strike="noStrike" dirty="0">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49</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47</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42</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a:effectLst/>
                        </a:rPr>
                        <a:t>35</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ctr" fontAlgn="b"/>
                      <a:r>
                        <a:rPr lang="lv-LV" sz="1800" u="none" strike="noStrike" dirty="0">
                          <a:effectLst/>
                        </a:rPr>
                        <a:t>33</a:t>
                      </a:r>
                      <a:endParaRPr lang="lv-LV" sz="1800" b="0" i="0" u="none" strike="noStrike" dirty="0">
                        <a:solidFill>
                          <a:srgbClr val="000000"/>
                        </a:solidFill>
                        <a:effectLst/>
                        <a:latin typeface="Times New Roman" panose="02020603050405020304" pitchFamily="18" charset="0"/>
                      </a:endParaRPr>
                    </a:p>
                  </a:txBody>
                  <a:tcPr marL="14401" marR="14401" marT="14401" marB="0" anchor="b"/>
                </a:tc>
                <a:extLst>
                  <a:ext uri="{0D108BD9-81ED-4DB2-BD59-A6C34878D82A}">
                    <a16:rowId xmlns:a16="http://schemas.microsoft.com/office/drawing/2014/main" val="1005458765"/>
                  </a:ext>
                </a:extLst>
              </a:tr>
            </a:tbl>
          </a:graphicData>
        </a:graphic>
      </p:graphicFrame>
      <p:sp>
        <p:nvSpPr>
          <p:cNvPr id="5" name="Rectangle 4">
            <a:extLst>
              <a:ext uri="{FF2B5EF4-FFF2-40B4-BE49-F238E27FC236}">
                <a16:creationId xmlns:a16="http://schemas.microsoft.com/office/drawing/2014/main" id="{165C22AF-018A-C34E-8E72-2BCD6B782988}"/>
              </a:ext>
            </a:extLst>
          </p:cNvPr>
          <p:cNvSpPr/>
          <p:nvPr/>
        </p:nvSpPr>
        <p:spPr>
          <a:xfrm>
            <a:off x="413658" y="3599600"/>
            <a:ext cx="3276600" cy="2123658"/>
          </a:xfrm>
          <a:prstGeom prst="rect">
            <a:avLst/>
          </a:prstGeom>
        </p:spPr>
        <p:txBody>
          <a:bodyPr wrap="square">
            <a:spAutoFit/>
          </a:bodyPr>
          <a:lstStyle/>
          <a:p>
            <a:r>
              <a:rPr lang="lv-LV" sz="2200" dirty="0">
                <a:latin typeface="Avenir Book" panose="02000503020000020003" pitchFamily="2" charset="0"/>
              </a:rPr>
              <a:t>34% galveno ceļu ir sliktā un ļoti sliktā stāvoklī. Salīdzinot 2018. gadu ar 2012. gadu, ir samazinājums tikai par 13%.</a:t>
            </a:r>
            <a:endParaRPr lang="en-US" sz="2200" dirty="0">
              <a:latin typeface="Avenir Book" panose="02000503020000020003" pitchFamily="2" charset="0"/>
            </a:endParaRPr>
          </a:p>
        </p:txBody>
      </p:sp>
    </p:spTree>
    <p:extLst>
      <p:ext uri="{BB962C8B-B14F-4D97-AF65-F5344CB8AC3E}">
        <p14:creationId xmlns:p14="http://schemas.microsoft.com/office/powerpoint/2010/main" val="47974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413659" y="737069"/>
            <a:ext cx="3548742" cy="2474217"/>
          </a:xfrm>
        </p:spPr>
        <p:txBody>
          <a:bodyPr vert="horz" lIns="91440" tIns="45720" rIns="91440" bIns="45720" rtlCol="0" anchor="b">
            <a:normAutofit/>
          </a:bodyPr>
          <a:lstStyle/>
          <a:p>
            <a:r>
              <a:rPr lang="en-US" sz="4000" dirty="0" err="1">
                <a:solidFill>
                  <a:schemeClr val="tx1"/>
                </a:solidFill>
                <a:latin typeface="Avenir Book" panose="02000503020000020003" pitchFamily="2" charset="0"/>
              </a:rPr>
              <a:t>Reģionāl</a:t>
            </a:r>
            <a:r>
              <a:rPr lang="lv-LV" sz="4000" dirty="0" err="1">
                <a:solidFill>
                  <a:schemeClr val="tx1"/>
                </a:solidFill>
                <a:latin typeface="Avenir Book" panose="02000503020000020003" pitchFamily="2" charset="0"/>
              </a:rPr>
              <a:t>o</a:t>
            </a:r>
            <a:r>
              <a:rPr lang="en-US" sz="4000" dirty="0">
                <a:solidFill>
                  <a:schemeClr val="tx1"/>
                </a:solidFill>
                <a:latin typeface="Avenir Book" panose="02000503020000020003" pitchFamily="2" charset="0"/>
              </a:rPr>
              <a:t> </a:t>
            </a:r>
            <a:r>
              <a:rPr lang="en-US" sz="4000" dirty="0" err="1">
                <a:solidFill>
                  <a:schemeClr val="tx1"/>
                </a:solidFill>
                <a:latin typeface="Avenir Book" panose="02000503020000020003" pitchFamily="2" charset="0"/>
              </a:rPr>
              <a:t>ceļ</a:t>
            </a:r>
            <a:r>
              <a:rPr lang="lv-LV" sz="4000" dirty="0" err="1">
                <a:solidFill>
                  <a:schemeClr val="tx1"/>
                </a:solidFill>
                <a:latin typeface="Avenir Book" panose="02000503020000020003" pitchFamily="2" charset="0"/>
              </a:rPr>
              <a:t>u</a:t>
            </a:r>
            <a:r>
              <a:rPr lang="lv-LV" sz="4000" dirty="0">
                <a:solidFill>
                  <a:schemeClr val="tx1"/>
                </a:solidFill>
                <a:latin typeface="Avenir Book" panose="02000503020000020003" pitchFamily="2" charset="0"/>
              </a:rPr>
              <a:t> ar melno segumu stāvoklis</a:t>
            </a:r>
            <a:endParaRPr lang="en-US" sz="4000" dirty="0">
              <a:solidFill>
                <a:schemeClr val="tx1"/>
              </a:solidFill>
              <a:latin typeface="Avenir Book" panose="02000503020000020003" pitchFamily="2" charset="0"/>
            </a:endParaRPr>
          </a:p>
        </p:txBody>
      </p:sp>
      <p:sp>
        <p:nvSpPr>
          <p:cNvPr id="5" name="Rectangle 4">
            <a:extLst>
              <a:ext uri="{FF2B5EF4-FFF2-40B4-BE49-F238E27FC236}">
                <a16:creationId xmlns:a16="http://schemas.microsoft.com/office/drawing/2014/main" id="{165C22AF-018A-C34E-8E72-2BCD6B782988}"/>
              </a:ext>
            </a:extLst>
          </p:cNvPr>
          <p:cNvSpPr/>
          <p:nvPr/>
        </p:nvSpPr>
        <p:spPr>
          <a:xfrm>
            <a:off x="413658" y="3599600"/>
            <a:ext cx="3276600" cy="3139321"/>
          </a:xfrm>
          <a:prstGeom prst="rect">
            <a:avLst/>
          </a:prstGeom>
        </p:spPr>
        <p:txBody>
          <a:bodyPr wrap="square">
            <a:spAutoFit/>
          </a:bodyPr>
          <a:lstStyle/>
          <a:p>
            <a:r>
              <a:rPr lang="lv-LV" sz="2200" dirty="0">
                <a:latin typeface="Avenir Book" panose="02000503020000020003" pitchFamily="2" charset="0"/>
              </a:rPr>
              <a:t>Salīdzinot ar 2012. gadu, reģionālo ceļu, kas ir sliktā un ļoti sliktā stāvoklī, īpatsvars ir samazinājies tikai par 7%, 2020. gadā bija plānots samazinājums par 50%</a:t>
            </a:r>
          </a:p>
          <a:p>
            <a:endParaRPr lang="lv-LV" sz="2200" dirty="0">
              <a:latin typeface="Avenir Book" panose="02000503020000020003" pitchFamily="2" charset="0"/>
            </a:endParaRPr>
          </a:p>
        </p:txBody>
      </p:sp>
      <p:graphicFrame>
        <p:nvGraphicFramePr>
          <p:cNvPr id="6" name="Content Placeholder 7">
            <a:extLst>
              <a:ext uri="{FF2B5EF4-FFF2-40B4-BE49-F238E27FC236}">
                <a16:creationId xmlns:a16="http://schemas.microsoft.com/office/drawing/2014/main" id="{12BF0275-8003-D740-B998-613FCFB0232E}"/>
              </a:ext>
            </a:extLst>
          </p:cNvPr>
          <p:cNvGraphicFramePr>
            <a:graphicFrameLocks noGrp="1"/>
          </p:cNvGraphicFramePr>
          <p:nvPr>
            <p:ph idx="1"/>
            <p:extLst>
              <p:ext uri="{D42A27DB-BD31-4B8C-83A1-F6EECF244321}">
                <p14:modId xmlns:p14="http://schemas.microsoft.com/office/powerpoint/2010/main" val="3179510095"/>
              </p:ext>
            </p:extLst>
          </p:nvPr>
        </p:nvGraphicFramePr>
        <p:xfrm>
          <a:off x="4788465" y="1974177"/>
          <a:ext cx="6989879" cy="2967938"/>
        </p:xfrm>
        <a:graphic>
          <a:graphicData uri="http://schemas.openxmlformats.org/drawingml/2006/table">
            <a:tbl>
              <a:tblPr firstRow="1" bandRow="1">
                <a:tableStyleId>{073A0DAA-6AF3-43AB-8588-CEC1D06C72B9}</a:tableStyleId>
              </a:tblPr>
              <a:tblGrid>
                <a:gridCol w="1487489">
                  <a:extLst>
                    <a:ext uri="{9D8B030D-6E8A-4147-A177-3AD203B41FA5}">
                      <a16:colId xmlns:a16="http://schemas.microsoft.com/office/drawing/2014/main" val="3203056366"/>
                    </a:ext>
                  </a:extLst>
                </a:gridCol>
                <a:gridCol w="917065">
                  <a:extLst>
                    <a:ext uri="{9D8B030D-6E8A-4147-A177-3AD203B41FA5}">
                      <a16:colId xmlns:a16="http://schemas.microsoft.com/office/drawing/2014/main" val="4099153151"/>
                    </a:ext>
                  </a:extLst>
                </a:gridCol>
                <a:gridCol w="917065">
                  <a:extLst>
                    <a:ext uri="{9D8B030D-6E8A-4147-A177-3AD203B41FA5}">
                      <a16:colId xmlns:a16="http://schemas.microsoft.com/office/drawing/2014/main" val="1827485807"/>
                    </a:ext>
                  </a:extLst>
                </a:gridCol>
                <a:gridCol w="917065">
                  <a:extLst>
                    <a:ext uri="{9D8B030D-6E8A-4147-A177-3AD203B41FA5}">
                      <a16:colId xmlns:a16="http://schemas.microsoft.com/office/drawing/2014/main" val="2968183787"/>
                    </a:ext>
                  </a:extLst>
                </a:gridCol>
                <a:gridCol w="917065">
                  <a:extLst>
                    <a:ext uri="{9D8B030D-6E8A-4147-A177-3AD203B41FA5}">
                      <a16:colId xmlns:a16="http://schemas.microsoft.com/office/drawing/2014/main" val="2924633245"/>
                    </a:ext>
                  </a:extLst>
                </a:gridCol>
                <a:gridCol w="917065">
                  <a:extLst>
                    <a:ext uri="{9D8B030D-6E8A-4147-A177-3AD203B41FA5}">
                      <a16:colId xmlns:a16="http://schemas.microsoft.com/office/drawing/2014/main" val="2607734813"/>
                    </a:ext>
                  </a:extLst>
                </a:gridCol>
                <a:gridCol w="917065">
                  <a:extLst>
                    <a:ext uri="{9D8B030D-6E8A-4147-A177-3AD203B41FA5}">
                      <a16:colId xmlns:a16="http://schemas.microsoft.com/office/drawing/2014/main" val="1988365516"/>
                    </a:ext>
                  </a:extLst>
                </a:gridCol>
              </a:tblGrid>
              <a:tr h="1071449">
                <a:tc>
                  <a:txBody>
                    <a:bodyPr/>
                    <a:lstStyle/>
                    <a:p>
                      <a:pPr algn="ctr" fontAlgn="b"/>
                      <a:r>
                        <a:rPr lang="lv-LV" sz="1800" u="none" strike="noStrike" dirty="0">
                          <a:effectLst/>
                        </a:rPr>
                        <a:t>Autoceļu segumu stāvoklis, %</a:t>
                      </a:r>
                      <a:endParaRPr lang="lv-LV" sz="1800" b="0" i="0" u="none" strike="noStrike" dirty="0">
                        <a:solidFill>
                          <a:schemeClr val="tx1"/>
                        </a:solidFill>
                        <a:effectLst/>
                        <a:latin typeface="Times New Roman" panose="02020603050405020304" pitchFamily="18" charset="0"/>
                      </a:endParaRPr>
                    </a:p>
                  </a:txBody>
                  <a:tcPr marL="14401" marR="14401" marT="14401" marB="0" anchor="b"/>
                </a:tc>
                <a:tc>
                  <a:txBody>
                    <a:bodyPr/>
                    <a:lstStyle/>
                    <a:p>
                      <a:pPr algn="ctr" fontAlgn="ctr"/>
                      <a:r>
                        <a:rPr lang="lv-LV" sz="1800" u="none" strike="noStrike" dirty="0">
                          <a:effectLst/>
                        </a:rPr>
                        <a:t>2012.g.</a:t>
                      </a:r>
                      <a:endParaRPr lang="lv-LV" sz="1800" u="none" strike="noStrike" dirty="0">
                        <a:solidFill>
                          <a:schemeClr val="tx1"/>
                        </a:solidFill>
                        <a:effectLst/>
                      </a:endParaRPr>
                    </a:p>
                  </a:txBody>
                  <a:tcPr marL="14401" marR="14401" marT="14401" marB="0" anchor="ctr"/>
                </a:tc>
                <a:tc>
                  <a:txBody>
                    <a:bodyPr/>
                    <a:lstStyle/>
                    <a:p>
                      <a:pPr algn="ctr" fontAlgn="ctr"/>
                      <a:r>
                        <a:rPr lang="lv-LV" sz="1800" u="none" strike="noStrike" dirty="0">
                          <a:effectLst/>
                        </a:rPr>
                        <a:t>2013.g.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2014.g.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2015.g.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2016.g.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tc>
                  <a:txBody>
                    <a:bodyPr/>
                    <a:lstStyle/>
                    <a:p>
                      <a:pPr algn="ctr" fontAlgn="ctr"/>
                      <a:r>
                        <a:rPr lang="lv-LV" sz="1800" u="none" strike="noStrike" dirty="0">
                          <a:effectLst/>
                        </a:rPr>
                        <a:t>2017.g.</a:t>
                      </a:r>
                      <a:endParaRPr lang="lv-LV" sz="1800" b="0" i="0" u="none" strike="noStrike" dirty="0">
                        <a:solidFill>
                          <a:schemeClr val="tx1"/>
                        </a:solidFill>
                        <a:effectLst/>
                        <a:latin typeface="Times New Roman" panose="02020603050405020304" pitchFamily="18" charset="0"/>
                      </a:endParaRPr>
                    </a:p>
                  </a:txBody>
                  <a:tcPr marL="14401" marR="14401" marT="14401" marB="0" anchor="ctr"/>
                </a:tc>
                <a:extLst>
                  <a:ext uri="{0D108BD9-81ED-4DB2-BD59-A6C34878D82A}">
                    <a16:rowId xmlns:a16="http://schemas.microsoft.com/office/drawing/2014/main" val="3969847051"/>
                  </a:ext>
                </a:extLst>
              </a:tr>
              <a:tr h="741985">
                <a:tc>
                  <a:txBody>
                    <a:bodyPr/>
                    <a:lstStyle/>
                    <a:p>
                      <a:pPr algn="l" fontAlgn="b"/>
                      <a:r>
                        <a:rPr lang="lv-LV" sz="1800" u="none" strike="noStrike">
                          <a:effectLst/>
                        </a:rPr>
                        <a:t>Ļoti labā un labā</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23</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23</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29</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29</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30</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32</a:t>
                      </a:r>
                      <a:endParaRPr lang="lv-LV" sz="1800" b="0" i="0" u="none" strike="noStrike">
                        <a:solidFill>
                          <a:srgbClr val="000000"/>
                        </a:solidFill>
                        <a:effectLst/>
                        <a:latin typeface="Times New Roman" panose="02020603050405020304" pitchFamily="18" charset="0"/>
                      </a:endParaRPr>
                    </a:p>
                  </a:txBody>
                  <a:tcPr marL="14401" marR="14401" marT="14401" marB="0" anchor="b"/>
                </a:tc>
                <a:extLst>
                  <a:ext uri="{0D108BD9-81ED-4DB2-BD59-A6C34878D82A}">
                    <a16:rowId xmlns:a16="http://schemas.microsoft.com/office/drawing/2014/main" val="2627677245"/>
                  </a:ext>
                </a:extLst>
              </a:tr>
              <a:tr h="412519">
                <a:tc>
                  <a:txBody>
                    <a:bodyPr/>
                    <a:lstStyle/>
                    <a:p>
                      <a:pPr algn="l" fontAlgn="b"/>
                      <a:r>
                        <a:rPr lang="lv-LV" sz="1800" u="none" strike="noStrike">
                          <a:effectLst/>
                        </a:rPr>
                        <a:t>Apmierinošā</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23</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20</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20</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21</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22</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21</a:t>
                      </a:r>
                      <a:endParaRPr lang="lv-LV" sz="1800" b="0" i="0" u="none" strike="noStrike">
                        <a:solidFill>
                          <a:srgbClr val="000000"/>
                        </a:solidFill>
                        <a:effectLst/>
                        <a:latin typeface="Times New Roman" panose="02020603050405020304" pitchFamily="18" charset="0"/>
                      </a:endParaRPr>
                    </a:p>
                  </a:txBody>
                  <a:tcPr marL="14401" marR="14401" marT="14401" marB="0" anchor="b"/>
                </a:tc>
                <a:extLst>
                  <a:ext uri="{0D108BD9-81ED-4DB2-BD59-A6C34878D82A}">
                    <a16:rowId xmlns:a16="http://schemas.microsoft.com/office/drawing/2014/main" val="3109354475"/>
                  </a:ext>
                </a:extLst>
              </a:tr>
              <a:tr h="741985">
                <a:tc>
                  <a:txBody>
                    <a:bodyPr/>
                    <a:lstStyle/>
                    <a:p>
                      <a:pPr algn="l" fontAlgn="b"/>
                      <a:r>
                        <a:rPr lang="lv-LV" sz="1800" u="none" strike="noStrike">
                          <a:effectLst/>
                        </a:rPr>
                        <a:t>Sliktā un ļoti sliktā</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54</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56</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51</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50</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a:effectLst/>
                        </a:rPr>
                        <a:t>48</a:t>
                      </a:r>
                      <a:endParaRPr lang="lv-LV" sz="1800" b="0" i="0" u="none" strike="noStrike">
                        <a:solidFill>
                          <a:srgbClr val="000000"/>
                        </a:solidFill>
                        <a:effectLst/>
                        <a:latin typeface="Times New Roman" panose="02020603050405020304" pitchFamily="18" charset="0"/>
                      </a:endParaRPr>
                    </a:p>
                  </a:txBody>
                  <a:tcPr marL="14401" marR="14401" marT="14401" marB="0" anchor="b"/>
                </a:tc>
                <a:tc>
                  <a:txBody>
                    <a:bodyPr/>
                    <a:lstStyle/>
                    <a:p>
                      <a:pPr algn="r" fontAlgn="b"/>
                      <a:r>
                        <a:rPr lang="lv-LV" sz="1800" u="none" strike="noStrike" dirty="0">
                          <a:effectLst/>
                        </a:rPr>
                        <a:t>47</a:t>
                      </a:r>
                      <a:endParaRPr lang="lv-LV" sz="1800" b="0" i="0" u="none" strike="noStrike" dirty="0">
                        <a:solidFill>
                          <a:srgbClr val="000000"/>
                        </a:solidFill>
                        <a:effectLst/>
                        <a:latin typeface="Times New Roman" panose="02020603050405020304" pitchFamily="18" charset="0"/>
                      </a:endParaRPr>
                    </a:p>
                  </a:txBody>
                  <a:tcPr marL="14401" marR="14401" marT="14401" marB="0" anchor="b"/>
                </a:tc>
                <a:extLst>
                  <a:ext uri="{0D108BD9-81ED-4DB2-BD59-A6C34878D82A}">
                    <a16:rowId xmlns:a16="http://schemas.microsoft.com/office/drawing/2014/main" val="1913376465"/>
                  </a:ext>
                </a:extLst>
              </a:tr>
            </a:tbl>
          </a:graphicData>
        </a:graphic>
      </p:graphicFrame>
    </p:spTree>
    <p:extLst>
      <p:ext uri="{BB962C8B-B14F-4D97-AF65-F5344CB8AC3E}">
        <p14:creationId xmlns:p14="http://schemas.microsoft.com/office/powerpoint/2010/main" val="120541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title"/>
          </p:nvPr>
        </p:nvSpPr>
        <p:spPr>
          <a:xfrm>
            <a:off x="413659" y="737069"/>
            <a:ext cx="3548742" cy="2474217"/>
          </a:xfrm>
        </p:spPr>
        <p:txBody>
          <a:bodyPr vert="horz" lIns="91440" tIns="45720" rIns="91440" bIns="45720" rtlCol="0" anchor="b">
            <a:normAutofit/>
          </a:bodyPr>
          <a:lstStyle/>
          <a:p>
            <a:r>
              <a:rPr lang="en-US" sz="4000" dirty="0" err="1">
                <a:solidFill>
                  <a:schemeClr val="tx1"/>
                </a:solidFill>
                <a:latin typeface="Avenir Book" panose="02000503020000020003" pitchFamily="2" charset="0"/>
              </a:rPr>
              <a:t>Asfaltēto</a:t>
            </a:r>
            <a:r>
              <a:rPr lang="en-US" sz="4000" dirty="0">
                <a:solidFill>
                  <a:schemeClr val="tx1"/>
                </a:solidFill>
                <a:latin typeface="Avenir Book" panose="02000503020000020003" pitchFamily="2" charset="0"/>
              </a:rPr>
              <a:t> </a:t>
            </a:r>
            <a:r>
              <a:rPr lang="en-US" sz="4000" dirty="0" err="1">
                <a:solidFill>
                  <a:schemeClr val="tx1"/>
                </a:solidFill>
                <a:latin typeface="Avenir Book" panose="02000503020000020003" pitchFamily="2" charset="0"/>
              </a:rPr>
              <a:t>ceļu</a:t>
            </a:r>
            <a:r>
              <a:rPr lang="en-US" sz="4000" dirty="0">
                <a:solidFill>
                  <a:schemeClr val="tx1"/>
                </a:solidFill>
                <a:latin typeface="Avenir Book" panose="02000503020000020003" pitchFamily="2" charset="0"/>
              </a:rPr>
              <a:t> </a:t>
            </a:r>
            <a:r>
              <a:rPr lang="en-US" sz="4000" dirty="0" err="1">
                <a:solidFill>
                  <a:schemeClr val="tx1"/>
                </a:solidFill>
                <a:latin typeface="Avenir Book" panose="02000503020000020003" pitchFamily="2" charset="0"/>
              </a:rPr>
              <a:t>īpatsvars</a:t>
            </a:r>
            <a:r>
              <a:rPr lang="en-US" sz="4000" dirty="0">
                <a:solidFill>
                  <a:schemeClr val="tx1"/>
                </a:solidFill>
                <a:latin typeface="Avenir Book" panose="02000503020000020003" pitchFamily="2" charset="0"/>
              </a:rPr>
              <a:t> </a:t>
            </a:r>
            <a:r>
              <a:rPr lang="en-US" sz="4000" dirty="0" err="1">
                <a:solidFill>
                  <a:schemeClr val="tx1"/>
                </a:solidFill>
                <a:latin typeface="Avenir Book" panose="02000503020000020003" pitchFamily="2" charset="0"/>
              </a:rPr>
              <a:t>reģionālajos</a:t>
            </a:r>
            <a:r>
              <a:rPr lang="en-US" sz="4000" dirty="0">
                <a:solidFill>
                  <a:schemeClr val="tx1"/>
                </a:solidFill>
                <a:latin typeface="Avenir Book" panose="02000503020000020003" pitchFamily="2" charset="0"/>
              </a:rPr>
              <a:t> </a:t>
            </a:r>
            <a:r>
              <a:rPr lang="en-US" sz="4000" dirty="0" err="1">
                <a:solidFill>
                  <a:schemeClr val="tx1"/>
                </a:solidFill>
                <a:latin typeface="Avenir Book" panose="02000503020000020003" pitchFamily="2" charset="0"/>
              </a:rPr>
              <a:t>ceļos</a:t>
            </a:r>
            <a:endParaRPr lang="en-US" sz="4000" dirty="0">
              <a:solidFill>
                <a:schemeClr val="tx1"/>
              </a:solidFill>
              <a:latin typeface="Avenir Book" panose="02000503020000020003" pitchFamily="2" charset="0"/>
            </a:endParaRPr>
          </a:p>
        </p:txBody>
      </p:sp>
      <p:sp>
        <p:nvSpPr>
          <p:cNvPr id="5" name="Rectangle 4">
            <a:extLst>
              <a:ext uri="{FF2B5EF4-FFF2-40B4-BE49-F238E27FC236}">
                <a16:creationId xmlns:a16="http://schemas.microsoft.com/office/drawing/2014/main" id="{165C22AF-018A-C34E-8E72-2BCD6B782988}"/>
              </a:ext>
            </a:extLst>
          </p:cNvPr>
          <p:cNvSpPr/>
          <p:nvPr/>
        </p:nvSpPr>
        <p:spPr>
          <a:xfrm>
            <a:off x="413658" y="3599600"/>
            <a:ext cx="3276600" cy="2759025"/>
          </a:xfrm>
          <a:prstGeom prst="rect">
            <a:avLst/>
          </a:prstGeom>
        </p:spPr>
        <p:txBody>
          <a:bodyPr wrap="square">
            <a:spAutoFit/>
          </a:bodyPr>
          <a:lstStyle/>
          <a:p>
            <a:pPr>
              <a:lnSpc>
                <a:spcPct val="90000"/>
              </a:lnSpc>
            </a:pPr>
            <a:r>
              <a:rPr lang="en-US" sz="2400" dirty="0" err="1">
                <a:latin typeface="Avenir Book" panose="02000503020000020003" pitchFamily="2" charset="0"/>
              </a:rPr>
              <a:t>Salīdzinot</a:t>
            </a:r>
            <a:r>
              <a:rPr lang="en-US" sz="2400" dirty="0">
                <a:latin typeface="Avenir Book" panose="02000503020000020003" pitchFamily="2" charset="0"/>
              </a:rPr>
              <a:t> </a:t>
            </a:r>
            <a:r>
              <a:rPr lang="en-US" sz="2400" dirty="0" err="1">
                <a:latin typeface="Avenir Book" panose="02000503020000020003" pitchFamily="2" charset="0"/>
              </a:rPr>
              <a:t>ar</a:t>
            </a:r>
            <a:r>
              <a:rPr lang="en-US" sz="2400" dirty="0">
                <a:latin typeface="Avenir Book" panose="02000503020000020003" pitchFamily="2" charset="0"/>
              </a:rPr>
              <a:t> 2012. </a:t>
            </a:r>
            <a:r>
              <a:rPr lang="en-US" sz="2400" dirty="0" err="1">
                <a:latin typeface="Avenir Book" panose="02000503020000020003" pitchFamily="2" charset="0"/>
              </a:rPr>
              <a:t>gadu</a:t>
            </a:r>
            <a:r>
              <a:rPr lang="lv-LV" sz="2400" dirty="0">
                <a:latin typeface="Avenir Book" panose="02000503020000020003" pitchFamily="2" charset="0"/>
              </a:rPr>
              <a:t>, 2018. gadā</a:t>
            </a:r>
            <a:r>
              <a:rPr lang="en-US" sz="2400" dirty="0">
                <a:latin typeface="Avenir Book" panose="02000503020000020003" pitchFamily="2" charset="0"/>
              </a:rPr>
              <a:t> </a:t>
            </a:r>
            <a:r>
              <a:rPr lang="en-US" sz="2400" dirty="0" err="1">
                <a:latin typeface="Avenir Book" panose="02000503020000020003" pitchFamily="2" charset="0"/>
              </a:rPr>
              <a:t>reģionāl</a:t>
            </a:r>
            <a:r>
              <a:rPr lang="lv-LV" sz="2400" dirty="0" err="1">
                <a:latin typeface="Avenir Book" panose="02000503020000020003" pitchFamily="2" charset="0"/>
              </a:rPr>
              <a:t>o</a:t>
            </a:r>
            <a:r>
              <a:rPr lang="en-US" sz="2400" dirty="0">
                <a:latin typeface="Avenir Book" panose="02000503020000020003" pitchFamily="2" charset="0"/>
              </a:rPr>
              <a:t> </a:t>
            </a:r>
            <a:r>
              <a:rPr lang="en-US" sz="2400" dirty="0" err="1">
                <a:latin typeface="Avenir Book" panose="02000503020000020003" pitchFamily="2" charset="0"/>
              </a:rPr>
              <a:t>ceļ</a:t>
            </a:r>
            <a:r>
              <a:rPr lang="lv-LV" sz="2400" dirty="0" err="1">
                <a:latin typeface="Avenir Book" panose="02000503020000020003" pitchFamily="2" charset="0"/>
              </a:rPr>
              <a:t>u</a:t>
            </a:r>
            <a:r>
              <a:rPr lang="lv-LV" sz="2400" dirty="0">
                <a:latin typeface="Avenir Book" panose="02000503020000020003" pitchFamily="2" charset="0"/>
              </a:rPr>
              <a:t> ar melno segumu īpatsvars ir pieaudzis </a:t>
            </a:r>
            <a:r>
              <a:rPr lang="en-US" sz="2400" dirty="0">
                <a:latin typeface="Avenir Book" panose="02000503020000020003" pitchFamily="2" charset="0"/>
              </a:rPr>
              <a:t>par </a:t>
            </a:r>
            <a:r>
              <a:rPr lang="lv-LV" sz="2400" dirty="0">
                <a:latin typeface="Avenir Book" panose="02000503020000020003" pitchFamily="2" charset="0"/>
              </a:rPr>
              <a:t>5,2</a:t>
            </a:r>
            <a:r>
              <a:rPr lang="en-US" sz="2400" dirty="0">
                <a:latin typeface="Avenir Book" panose="02000503020000020003" pitchFamily="2" charset="0"/>
              </a:rPr>
              <a:t>%</a:t>
            </a:r>
            <a:r>
              <a:rPr lang="lv-LV" sz="2400" dirty="0">
                <a:latin typeface="Avenir Book" panose="02000503020000020003" pitchFamily="2" charset="0"/>
              </a:rPr>
              <a:t>, bija plānoti 80%</a:t>
            </a:r>
            <a:endParaRPr lang="en-US" sz="2400" dirty="0">
              <a:latin typeface="Avenir Book" panose="02000503020000020003" pitchFamily="2" charset="0"/>
            </a:endParaRPr>
          </a:p>
          <a:p>
            <a:pPr indent="-182880">
              <a:lnSpc>
                <a:spcPct val="90000"/>
              </a:lnSpc>
              <a:buFont typeface="Wingdings" pitchFamily="2" charset="2"/>
              <a:buChar char="§"/>
            </a:pPr>
            <a:endParaRPr lang="en-US" sz="2400" dirty="0">
              <a:latin typeface="Avenir Book" panose="02000503020000020003" pitchFamily="2" charset="0"/>
            </a:endParaRPr>
          </a:p>
        </p:txBody>
      </p:sp>
      <p:graphicFrame>
        <p:nvGraphicFramePr>
          <p:cNvPr id="7" name="Content Placeholder 5">
            <a:extLst>
              <a:ext uri="{FF2B5EF4-FFF2-40B4-BE49-F238E27FC236}">
                <a16:creationId xmlns:a16="http://schemas.microsoft.com/office/drawing/2014/main" id="{F346444B-205C-2149-B2B4-9400AFA049F1}"/>
              </a:ext>
            </a:extLst>
          </p:cNvPr>
          <p:cNvGraphicFramePr>
            <a:graphicFrameLocks/>
          </p:cNvGraphicFramePr>
          <p:nvPr>
            <p:extLst>
              <p:ext uri="{D42A27DB-BD31-4B8C-83A1-F6EECF244321}">
                <p14:modId xmlns:p14="http://schemas.microsoft.com/office/powerpoint/2010/main" val="3363395857"/>
              </p:ext>
            </p:extLst>
          </p:nvPr>
        </p:nvGraphicFramePr>
        <p:xfrm>
          <a:off x="4427732" y="2901693"/>
          <a:ext cx="7237976" cy="917454"/>
        </p:xfrm>
        <a:graphic>
          <a:graphicData uri="http://schemas.openxmlformats.org/drawingml/2006/table">
            <a:tbl>
              <a:tblPr firstRow="1" bandRow="1">
                <a:tableStyleId>{073A0DAA-6AF3-43AB-8588-CEC1D06C72B9}</a:tableStyleId>
              </a:tblPr>
              <a:tblGrid>
                <a:gridCol w="1192694">
                  <a:extLst>
                    <a:ext uri="{9D8B030D-6E8A-4147-A177-3AD203B41FA5}">
                      <a16:colId xmlns:a16="http://schemas.microsoft.com/office/drawing/2014/main" val="4285850161"/>
                    </a:ext>
                  </a:extLst>
                </a:gridCol>
                <a:gridCol w="875302">
                  <a:extLst>
                    <a:ext uri="{9D8B030D-6E8A-4147-A177-3AD203B41FA5}">
                      <a16:colId xmlns:a16="http://schemas.microsoft.com/office/drawing/2014/main" val="2231940602"/>
                    </a:ext>
                  </a:extLst>
                </a:gridCol>
                <a:gridCol w="1033996">
                  <a:extLst>
                    <a:ext uri="{9D8B030D-6E8A-4147-A177-3AD203B41FA5}">
                      <a16:colId xmlns:a16="http://schemas.microsoft.com/office/drawing/2014/main" val="3146926328"/>
                    </a:ext>
                  </a:extLst>
                </a:gridCol>
                <a:gridCol w="1033996">
                  <a:extLst>
                    <a:ext uri="{9D8B030D-6E8A-4147-A177-3AD203B41FA5}">
                      <a16:colId xmlns:a16="http://schemas.microsoft.com/office/drawing/2014/main" val="1706592187"/>
                    </a:ext>
                  </a:extLst>
                </a:gridCol>
                <a:gridCol w="1033996">
                  <a:extLst>
                    <a:ext uri="{9D8B030D-6E8A-4147-A177-3AD203B41FA5}">
                      <a16:colId xmlns:a16="http://schemas.microsoft.com/office/drawing/2014/main" val="1718507646"/>
                    </a:ext>
                  </a:extLst>
                </a:gridCol>
                <a:gridCol w="1033996">
                  <a:extLst>
                    <a:ext uri="{9D8B030D-6E8A-4147-A177-3AD203B41FA5}">
                      <a16:colId xmlns:a16="http://schemas.microsoft.com/office/drawing/2014/main" val="3928409569"/>
                    </a:ext>
                  </a:extLst>
                </a:gridCol>
                <a:gridCol w="1033996">
                  <a:extLst>
                    <a:ext uri="{9D8B030D-6E8A-4147-A177-3AD203B41FA5}">
                      <a16:colId xmlns:a16="http://schemas.microsoft.com/office/drawing/2014/main" val="4240935932"/>
                    </a:ext>
                  </a:extLst>
                </a:gridCol>
              </a:tblGrid>
              <a:tr h="439793">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lv-LV" sz="2300" u="none" strike="noStrike" dirty="0">
                          <a:effectLst/>
                        </a:rPr>
                        <a:t> </a:t>
                      </a:r>
                      <a:r>
                        <a:rPr lang="lv-LV" sz="1800" u="none" strike="noStrike" kern="1200" baseline="0" dirty="0"/>
                        <a:t>Asfaltētie reģionālie valsts ceļi </a:t>
                      </a:r>
                      <a:endParaRPr lang="lv-LV" sz="1800" b="0" i="0" u="none" strike="noStrike" kern="1200" baseline="0" dirty="0">
                        <a:solidFill>
                          <a:schemeClr val="tx1"/>
                        </a:solidFill>
                        <a:latin typeface="+mn-lt"/>
                        <a:ea typeface="+mn-ea"/>
                        <a:cs typeface="+mn-cs"/>
                      </a:endParaRPr>
                    </a:p>
                  </a:txBody>
                  <a:tcPr marL="18294" marR="18294" marT="18294" marB="0" anchor="ctr"/>
                </a:tc>
                <a:tc>
                  <a:txBody>
                    <a:bodyPr/>
                    <a:lstStyle/>
                    <a:p>
                      <a:pPr algn="ctr" fontAlgn="ctr"/>
                      <a:r>
                        <a:rPr lang="lv-LV" sz="1800" u="none" strike="noStrike" dirty="0">
                          <a:effectLst/>
                        </a:rPr>
                        <a:t>2012.g.</a:t>
                      </a:r>
                      <a:endParaRPr lang="lv-LV" sz="1800" b="0" i="0" u="none" strike="noStrike" dirty="0">
                        <a:solidFill>
                          <a:schemeClr val="tx1"/>
                        </a:solidFill>
                        <a:effectLst/>
                        <a:latin typeface="Times New Roman" panose="02020603050405020304" pitchFamily="18" charset="0"/>
                      </a:endParaRPr>
                    </a:p>
                  </a:txBody>
                  <a:tcPr marL="18294" marR="18294" marT="18294" marB="0" anchor="ctr"/>
                </a:tc>
                <a:tc>
                  <a:txBody>
                    <a:bodyPr/>
                    <a:lstStyle/>
                    <a:p>
                      <a:pPr algn="ctr" fontAlgn="ctr"/>
                      <a:r>
                        <a:rPr lang="lv-LV" sz="1800" u="none" strike="noStrike" dirty="0">
                          <a:effectLst/>
                        </a:rPr>
                        <a:t>2013.g.</a:t>
                      </a:r>
                      <a:endParaRPr lang="lv-LV" sz="1800" b="0" i="0" u="none" strike="noStrike" dirty="0">
                        <a:solidFill>
                          <a:schemeClr val="tx1"/>
                        </a:solidFill>
                        <a:effectLst/>
                        <a:latin typeface="Times New Roman" panose="02020603050405020304" pitchFamily="18" charset="0"/>
                      </a:endParaRPr>
                    </a:p>
                  </a:txBody>
                  <a:tcPr marL="18294" marR="18294" marT="18294" marB="0" anchor="ctr"/>
                </a:tc>
                <a:tc>
                  <a:txBody>
                    <a:bodyPr/>
                    <a:lstStyle/>
                    <a:p>
                      <a:pPr algn="ctr" fontAlgn="ctr"/>
                      <a:r>
                        <a:rPr lang="lv-LV" sz="1800" u="none" strike="noStrike" dirty="0">
                          <a:effectLst/>
                        </a:rPr>
                        <a:t>2014.g.</a:t>
                      </a:r>
                      <a:endParaRPr lang="lv-LV" sz="1800" b="0" i="0" u="none" strike="noStrike" dirty="0">
                        <a:solidFill>
                          <a:schemeClr val="tx1"/>
                        </a:solidFill>
                        <a:effectLst/>
                        <a:latin typeface="Times New Roman" panose="02020603050405020304" pitchFamily="18" charset="0"/>
                      </a:endParaRPr>
                    </a:p>
                  </a:txBody>
                  <a:tcPr marL="18294" marR="18294" marT="18294" marB="0" anchor="ctr"/>
                </a:tc>
                <a:tc>
                  <a:txBody>
                    <a:bodyPr/>
                    <a:lstStyle/>
                    <a:p>
                      <a:pPr algn="ctr" fontAlgn="ctr"/>
                      <a:r>
                        <a:rPr lang="lv-LV" sz="1800" u="none" strike="noStrike" dirty="0">
                          <a:effectLst/>
                        </a:rPr>
                        <a:t>2015.g.</a:t>
                      </a:r>
                      <a:endParaRPr lang="lv-LV" sz="1800" b="0" i="0" u="none" strike="noStrike" dirty="0">
                        <a:solidFill>
                          <a:schemeClr val="tx1"/>
                        </a:solidFill>
                        <a:effectLst/>
                        <a:latin typeface="Times New Roman" panose="02020603050405020304" pitchFamily="18" charset="0"/>
                      </a:endParaRPr>
                    </a:p>
                  </a:txBody>
                  <a:tcPr marL="18294" marR="18294" marT="18294" marB="0" anchor="ctr"/>
                </a:tc>
                <a:tc>
                  <a:txBody>
                    <a:bodyPr/>
                    <a:lstStyle/>
                    <a:p>
                      <a:pPr algn="ctr" fontAlgn="ctr"/>
                      <a:r>
                        <a:rPr lang="lv-LV" sz="1800" u="none" strike="noStrike" dirty="0">
                          <a:effectLst/>
                        </a:rPr>
                        <a:t>2016.g.</a:t>
                      </a:r>
                      <a:endParaRPr lang="lv-LV" sz="1800" b="0" i="0" u="none" strike="noStrike" dirty="0">
                        <a:solidFill>
                          <a:schemeClr val="tx1"/>
                        </a:solidFill>
                        <a:effectLst/>
                        <a:latin typeface="Times New Roman" panose="02020603050405020304" pitchFamily="18" charset="0"/>
                      </a:endParaRPr>
                    </a:p>
                  </a:txBody>
                  <a:tcPr marL="18294" marR="18294" marT="18294" marB="0" anchor="ctr"/>
                </a:tc>
                <a:tc>
                  <a:txBody>
                    <a:bodyPr/>
                    <a:lstStyle/>
                    <a:p>
                      <a:pPr algn="ctr" fontAlgn="ctr"/>
                      <a:r>
                        <a:rPr lang="lv-LV" sz="1800" u="none" strike="noStrike" dirty="0">
                          <a:effectLst/>
                        </a:rPr>
                        <a:t>2017.g.</a:t>
                      </a:r>
                      <a:endParaRPr lang="lv-LV" sz="1800" b="0" i="0" u="none" strike="noStrike" dirty="0">
                        <a:solidFill>
                          <a:schemeClr val="tx1"/>
                        </a:solidFill>
                        <a:effectLst/>
                        <a:latin typeface="Times New Roman" panose="02020603050405020304" pitchFamily="18" charset="0"/>
                      </a:endParaRPr>
                    </a:p>
                  </a:txBody>
                  <a:tcPr marL="18294" marR="18294" marT="18294" marB="0" anchor="ctr"/>
                </a:tc>
                <a:extLst>
                  <a:ext uri="{0D108BD9-81ED-4DB2-BD59-A6C34878D82A}">
                    <a16:rowId xmlns:a16="http://schemas.microsoft.com/office/drawing/2014/main" val="1349089202"/>
                  </a:ext>
                </a:extLst>
              </a:tr>
              <a:tr h="410522">
                <a:tc vMerge="1">
                  <a:txBody>
                    <a:bodyPr/>
                    <a:lstStyle/>
                    <a:p>
                      <a:pPr algn="r" fontAlgn="b"/>
                      <a:endParaRPr lang="lv-LV" sz="2100" b="0" i="0" u="none" strike="noStrike" dirty="0">
                        <a:solidFill>
                          <a:srgbClr val="000000"/>
                        </a:solidFill>
                        <a:effectLst/>
                        <a:latin typeface="Calibri" panose="020F0502020204030204" pitchFamily="34" charset="0"/>
                      </a:endParaRPr>
                    </a:p>
                  </a:txBody>
                  <a:tcPr marL="18294" marR="18294" marT="18294" marB="0" anchor="b"/>
                </a:tc>
                <a:tc>
                  <a:txBody>
                    <a:bodyPr/>
                    <a:lstStyle/>
                    <a:p>
                      <a:pPr algn="r" fontAlgn="b"/>
                      <a:r>
                        <a:rPr lang="lv-LV" sz="1600" u="none" strike="noStrike" dirty="0">
                          <a:effectLst/>
                        </a:rPr>
                        <a:t>79,52 %</a:t>
                      </a:r>
                      <a:endParaRPr lang="lv-LV" sz="1600" b="0" i="0" u="none" strike="noStrike" dirty="0">
                        <a:solidFill>
                          <a:schemeClr val="tx1"/>
                        </a:solidFill>
                        <a:effectLst/>
                        <a:latin typeface="Calibri" panose="020F0502020204030204" pitchFamily="34" charset="0"/>
                      </a:endParaRPr>
                    </a:p>
                  </a:txBody>
                  <a:tcPr marL="18294" marR="18294" marT="18294" marB="0" anchor="b"/>
                </a:tc>
                <a:tc>
                  <a:txBody>
                    <a:bodyPr/>
                    <a:lstStyle/>
                    <a:p>
                      <a:pPr algn="r" fontAlgn="b"/>
                      <a:r>
                        <a:rPr lang="lv-LV" sz="1600" u="none" strike="noStrike" dirty="0">
                          <a:effectLst/>
                        </a:rPr>
                        <a:t>80,54 %</a:t>
                      </a:r>
                      <a:endParaRPr lang="lv-LV" sz="1600" b="0" i="0" u="none" strike="noStrike" dirty="0">
                        <a:solidFill>
                          <a:schemeClr val="tx1"/>
                        </a:solidFill>
                        <a:effectLst/>
                        <a:latin typeface="Calibri" panose="020F0502020204030204" pitchFamily="34" charset="0"/>
                      </a:endParaRPr>
                    </a:p>
                  </a:txBody>
                  <a:tcPr marL="18294" marR="18294" marT="18294" marB="0" anchor="b"/>
                </a:tc>
                <a:tc>
                  <a:txBody>
                    <a:bodyPr/>
                    <a:lstStyle/>
                    <a:p>
                      <a:pPr algn="r" fontAlgn="b"/>
                      <a:r>
                        <a:rPr lang="lv-LV" sz="1600" u="none" strike="noStrike" dirty="0">
                          <a:effectLst/>
                        </a:rPr>
                        <a:t>82,79 %</a:t>
                      </a:r>
                      <a:endParaRPr lang="lv-LV" sz="1600" b="0" i="0" u="none" strike="noStrike" dirty="0">
                        <a:solidFill>
                          <a:schemeClr val="tx1"/>
                        </a:solidFill>
                        <a:effectLst/>
                        <a:latin typeface="Calibri" panose="020F0502020204030204" pitchFamily="34" charset="0"/>
                      </a:endParaRPr>
                    </a:p>
                  </a:txBody>
                  <a:tcPr marL="18294" marR="18294" marT="18294" marB="0" anchor="b"/>
                </a:tc>
                <a:tc>
                  <a:txBody>
                    <a:bodyPr/>
                    <a:lstStyle/>
                    <a:p>
                      <a:pPr algn="r" fontAlgn="b"/>
                      <a:r>
                        <a:rPr lang="lv-LV" sz="1600" u="none" strike="noStrike" dirty="0">
                          <a:effectLst/>
                        </a:rPr>
                        <a:t>84,06 %</a:t>
                      </a:r>
                      <a:endParaRPr lang="lv-LV" sz="1600" b="0" i="0" u="none" strike="noStrike" dirty="0">
                        <a:solidFill>
                          <a:schemeClr val="tx1"/>
                        </a:solidFill>
                        <a:effectLst/>
                        <a:latin typeface="Calibri" panose="020F0502020204030204" pitchFamily="34" charset="0"/>
                      </a:endParaRPr>
                    </a:p>
                  </a:txBody>
                  <a:tcPr marL="18294" marR="18294" marT="18294" marB="0" anchor="b"/>
                </a:tc>
                <a:tc>
                  <a:txBody>
                    <a:bodyPr/>
                    <a:lstStyle/>
                    <a:p>
                      <a:pPr algn="r" fontAlgn="b"/>
                      <a:r>
                        <a:rPr lang="lv-LV" sz="1600" u="none" strike="noStrike" dirty="0">
                          <a:effectLst/>
                        </a:rPr>
                        <a:t>84,58 %</a:t>
                      </a:r>
                      <a:endParaRPr lang="lv-LV" sz="1600" b="0" i="0" u="none" strike="noStrike" dirty="0">
                        <a:solidFill>
                          <a:schemeClr val="tx1"/>
                        </a:solidFill>
                        <a:effectLst/>
                        <a:latin typeface="Calibri" panose="020F0502020204030204" pitchFamily="34" charset="0"/>
                      </a:endParaRPr>
                    </a:p>
                  </a:txBody>
                  <a:tcPr marL="18294" marR="18294" marT="18294" marB="0" anchor="b"/>
                </a:tc>
                <a:tc>
                  <a:txBody>
                    <a:bodyPr/>
                    <a:lstStyle/>
                    <a:p>
                      <a:pPr algn="r" fontAlgn="b"/>
                      <a:r>
                        <a:rPr lang="lv-LV" sz="1600" u="none" strike="noStrike" dirty="0">
                          <a:effectLst/>
                        </a:rPr>
                        <a:t>84,74 %</a:t>
                      </a:r>
                      <a:endParaRPr lang="lv-LV" sz="1600" b="0" i="0" u="none" strike="noStrike" dirty="0">
                        <a:solidFill>
                          <a:schemeClr val="tx1"/>
                        </a:solidFill>
                        <a:effectLst/>
                        <a:latin typeface="Calibri" panose="020F0502020204030204" pitchFamily="34" charset="0"/>
                      </a:endParaRPr>
                    </a:p>
                  </a:txBody>
                  <a:tcPr marL="18294" marR="18294" marT="18294" marB="0" anchor="b"/>
                </a:tc>
                <a:extLst>
                  <a:ext uri="{0D108BD9-81ED-4DB2-BD59-A6C34878D82A}">
                    <a16:rowId xmlns:a16="http://schemas.microsoft.com/office/drawing/2014/main" val="1503912895"/>
                  </a:ext>
                </a:extLst>
              </a:tr>
            </a:tbl>
          </a:graphicData>
        </a:graphic>
      </p:graphicFrame>
    </p:spTree>
    <p:extLst>
      <p:ext uri="{BB962C8B-B14F-4D97-AF65-F5344CB8AC3E}">
        <p14:creationId xmlns:p14="http://schemas.microsoft.com/office/powerpoint/2010/main" val="256638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D40B-8C1A-9549-8FDD-5603C63855FA}"/>
              </a:ext>
            </a:extLst>
          </p:cNvPr>
          <p:cNvSpPr>
            <a:spLocks noGrp="1"/>
          </p:cNvSpPr>
          <p:nvPr>
            <p:ph type="ctrTitle"/>
          </p:nvPr>
        </p:nvSpPr>
        <p:spPr>
          <a:xfrm>
            <a:off x="551411" y="603189"/>
            <a:ext cx="11155680" cy="656191"/>
          </a:xfrm>
        </p:spPr>
        <p:txBody>
          <a:bodyPr vert="horz" lIns="91440" tIns="45720" rIns="91440" bIns="45720" rtlCol="0" anchor="b">
            <a:noAutofit/>
          </a:bodyPr>
          <a:lstStyle/>
          <a:p>
            <a:pPr algn="ctr"/>
            <a:r>
              <a:rPr lang="lv-LV" sz="3400" dirty="0">
                <a:latin typeface="Avenir Book" panose="02000503020000020003" pitchFamily="2" charset="0"/>
              </a:rPr>
              <a:t>Valsts autoceļu sakārtošanas programma un manipulācijas</a:t>
            </a:r>
            <a:endParaRPr lang="en-US" sz="3400" dirty="0">
              <a:solidFill>
                <a:schemeClr val="tx1"/>
              </a:solidFill>
              <a:latin typeface="Avenir Book" panose="02000503020000020003" pitchFamily="2" charset="0"/>
            </a:endParaRPr>
          </a:p>
        </p:txBody>
      </p:sp>
      <p:sp>
        <p:nvSpPr>
          <p:cNvPr id="3" name="Subtitle 2">
            <a:extLst>
              <a:ext uri="{FF2B5EF4-FFF2-40B4-BE49-F238E27FC236}">
                <a16:creationId xmlns:a16="http://schemas.microsoft.com/office/drawing/2014/main" id="{669A75C7-67A6-4346-8FE0-ABDEF509033F}"/>
              </a:ext>
            </a:extLst>
          </p:cNvPr>
          <p:cNvSpPr>
            <a:spLocks noGrp="1"/>
          </p:cNvSpPr>
          <p:nvPr>
            <p:ph type="subTitle" idx="1"/>
          </p:nvPr>
        </p:nvSpPr>
        <p:spPr/>
        <p:txBody>
          <a:bodyPr/>
          <a:lstStyle/>
          <a:p>
            <a:endParaRPr lang="en-US"/>
          </a:p>
        </p:txBody>
      </p:sp>
      <p:graphicFrame>
        <p:nvGraphicFramePr>
          <p:cNvPr id="6" name="Content Placeholder 6">
            <a:extLst>
              <a:ext uri="{FF2B5EF4-FFF2-40B4-BE49-F238E27FC236}">
                <a16:creationId xmlns:a16="http://schemas.microsoft.com/office/drawing/2014/main" id="{51806B66-E659-7F40-9F64-65EBA3551CB1}"/>
              </a:ext>
            </a:extLst>
          </p:cNvPr>
          <p:cNvGraphicFramePr>
            <a:graphicFrameLocks/>
          </p:cNvGraphicFramePr>
          <p:nvPr>
            <p:extLst>
              <p:ext uri="{D42A27DB-BD31-4B8C-83A1-F6EECF244321}">
                <p14:modId xmlns:p14="http://schemas.microsoft.com/office/powerpoint/2010/main" val="3573586015"/>
              </p:ext>
            </p:extLst>
          </p:nvPr>
        </p:nvGraphicFramePr>
        <p:xfrm>
          <a:off x="883636" y="1338943"/>
          <a:ext cx="10424727" cy="4699515"/>
        </p:xfrm>
        <a:graphic>
          <a:graphicData uri="http://schemas.openxmlformats.org/drawingml/2006/table">
            <a:tbl>
              <a:tblPr firstRow="1" firstCol="1" bandRow="1" bandCol="1">
                <a:tableStyleId>{D7AC3CCA-C797-4891-BE02-D94E43425B78}</a:tableStyleId>
              </a:tblPr>
              <a:tblGrid>
                <a:gridCol w="2412417">
                  <a:extLst>
                    <a:ext uri="{9D8B030D-6E8A-4147-A177-3AD203B41FA5}">
                      <a16:colId xmlns:a16="http://schemas.microsoft.com/office/drawing/2014/main" val="3715459473"/>
                    </a:ext>
                  </a:extLst>
                </a:gridCol>
                <a:gridCol w="656586">
                  <a:extLst>
                    <a:ext uri="{9D8B030D-6E8A-4147-A177-3AD203B41FA5}">
                      <a16:colId xmlns:a16="http://schemas.microsoft.com/office/drawing/2014/main" val="877787260"/>
                    </a:ext>
                  </a:extLst>
                </a:gridCol>
                <a:gridCol w="705952">
                  <a:extLst>
                    <a:ext uri="{9D8B030D-6E8A-4147-A177-3AD203B41FA5}">
                      <a16:colId xmlns:a16="http://schemas.microsoft.com/office/drawing/2014/main" val="161102016"/>
                    </a:ext>
                  </a:extLst>
                </a:gridCol>
                <a:gridCol w="705952">
                  <a:extLst>
                    <a:ext uri="{9D8B030D-6E8A-4147-A177-3AD203B41FA5}">
                      <a16:colId xmlns:a16="http://schemas.microsoft.com/office/drawing/2014/main" val="1082031558"/>
                    </a:ext>
                  </a:extLst>
                </a:gridCol>
                <a:gridCol w="705952">
                  <a:extLst>
                    <a:ext uri="{9D8B030D-6E8A-4147-A177-3AD203B41FA5}">
                      <a16:colId xmlns:a16="http://schemas.microsoft.com/office/drawing/2014/main" val="2426961845"/>
                    </a:ext>
                  </a:extLst>
                </a:gridCol>
                <a:gridCol w="705952">
                  <a:extLst>
                    <a:ext uri="{9D8B030D-6E8A-4147-A177-3AD203B41FA5}">
                      <a16:colId xmlns:a16="http://schemas.microsoft.com/office/drawing/2014/main" val="1282983862"/>
                    </a:ext>
                  </a:extLst>
                </a:gridCol>
                <a:gridCol w="705952">
                  <a:extLst>
                    <a:ext uri="{9D8B030D-6E8A-4147-A177-3AD203B41FA5}">
                      <a16:colId xmlns:a16="http://schemas.microsoft.com/office/drawing/2014/main" val="317104238"/>
                    </a:ext>
                  </a:extLst>
                </a:gridCol>
                <a:gridCol w="705952">
                  <a:extLst>
                    <a:ext uri="{9D8B030D-6E8A-4147-A177-3AD203B41FA5}">
                      <a16:colId xmlns:a16="http://schemas.microsoft.com/office/drawing/2014/main" val="3369237512"/>
                    </a:ext>
                  </a:extLst>
                </a:gridCol>
                <a:gridCol w="780003">
                  <a:extLst>
                    <a:ext uri="{9D8B030D-6E8A-4147-A177-3AD203B41FA5}">
                      <a16:colId xmlns:a16="http://schemas.microsoft.com/office/drawing/2014/main" val="3631159979"/>
                    </a:ext>
                  </a:extLst>
                </a:gridCol>
                <a:gridCol w="780003">
                  <a:extLst>
                    <a:ext uri="{9D8B030D-6E8A-4147-A177-3AD203B41FA5}">
                      <a16:colId xmlns:a16="http://schemas.microsoft.com/office/drawing/2014/main" val="2861503106"/>
                    </a:ext>
                  </a:extLst>
                </a:gridCol>
                <a:gridCol w="780003">
                  <a:extLst>
                    <a:ext uri="{9D8B030D-6E8A-4147-A177-3AD203B41FA5}">
                      <a16:colId xmlns:a16="http://schemas.microsoft.com/office/drawing/2014/main" val="1047604592"/>
                    </a:ext>
                  </a:extLst>
                </a:gridCol>
                <a:gridCol w="780003">
                  <a:extLst>
                    <a:ext uri="{9D8B030D-6E8A-4147-A177-3AD203B41FA5}">
                      <a16:colId xmlns:a16="http://schemas.microsoft.com/office/drawing/2014/main" val="3896805906"/>
                    </a:ext>
                  </a:extLst>
                </a:gridCol>
              </a:tblGrid>
              <a:tr h="449872">
                <a:tc gridSpan="12">
                  <a:txBody>
                    <a:bodyPr/>
                    <a:lstStyle/>
                    <a:p>
                      <a:pPr algn="ctr">
                        <a:lnSpc>
                          <a:spcPct val="107000"/>
                        </a:lnSpc>
                        <a:spcAft>
                          <a:spcPts val="0"/>
                        </a:spcAft>
                      </a:pPr>
                      <a:r>
                        <a:rPr lang="lv-LV" sz="1400" dirty="0">
                          <a:effectLst/>
                        </a:rPr>
                        <a:t>Valsts autoceļu sakārtošanas programmas īstenošanai uzņemto saistību izpilde, milj. EUR</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605709544"/>
                  </a:ext>
                </a:extLst>
              </a:tr>
              <a:tr h="322375">
                <a:tc>
                  <a:txBody>
                    <a:bodyPr/>
                    <a:lstStyle/>
                    <a:p>
                      <a:pPr algn="ctr">
                        <a:lnSpc>
                          <a:spcPct val="107000"/>
                        </a:lnSpc>
                        <a:spcAft>
                          <a:spcPts val="0"/>
                        </a:spcAft>
                      </a:pPr>
                      <a:r>
                        <a:rPr lang="lv-LV" sz="1200" dirty="0">
                          <a:effectLst/>
                        </a:rPr>
                        <a:t> </a:t>
                      </a:r>
                      <a:endParaRPr lang="lv-LV"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2014</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a:effectLst/>
                        </a:rPr>
                        <a:t>2015</a:t>
                      </a:r>
                      <a:endParaRPr lang="lv-LV" sz="11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2016</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2017</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2018</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2019</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2020</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2021</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2022</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2023</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200" dirty="0">
                          <a:effectLst/>
                        </a:rPr>
                        <a:t>Kopā</a:t>
                      </a:r>
                      <a:endParaRPr lang="lv-LV"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28687556"/>
                  </a:ext>
                </a:extLst>
              </a:tr>
              <a:tr h="1311513">
                <a:tc>
                  <a:txBody>
                    <a:bodyPr/>
                    <a:lstStyle/>
                    <a:p>
                      <a:pPr algn="l">
                        <a:lnSpc>
                          <a:spcPct val="107000"/>
                        </a:lnSpc>
                        <a:spcAft>
                          <a:spcPts val="0"/>
                        </a:spcAft>
                      </a:pPr>
                      <a:r>
                        <a:rPr lang="en-US" sz="1400" dirty="0">
                          <a:effectLst/>
                        </a:rPr>
                        <a:t>VASP 2014. - 2020.g. (MK </a:t>
                      </a:r>
                      <a:r>
                        <a:rPr lang="lv-LV" sz="1400" dirty="0">
                          <a:effectLst/>
                        </a:rPr>
                        <a:t>20.</a:t>
                      </a:r>
                      <a:r>
                        <a:rPr lang="en-US" sz="1400" dirty="0">
                          <a:effectLst/>
                        </a:rPr>
                        <a:t>05.2013.) </a:t>
                      </a:r>
                      <a:r>
                        <a:rPr lang="lv-LV" sz="1400" dirty="0">
                          <a:effectLst/>
                        </a:rPr>
                        <a:t>programmai plānotais valsts pamatbudžeta finansējums</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114.5</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184.5</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230.8</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247.2</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254.4</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232.0</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253.7</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1517.4</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1282809"/>
                  </a:ext>
                </a:extLst>
              </a:tr>
              <a:tr h="1046562">
                <a:tc>
                  <a:txBody>
                    <a:bodyPr/>
                    <a:lstStyle/>
                    <a:p>
                      <a:pPr algn="l">
                        <a:lnSpc>
                          <a:spcPct val="107000"/>
                        </a:lnSpc>
                        <a:spcAft>
                          <a:spcPts val="0"/>
                        </a:spcAft>
                      </a:pPr>
                      <a:r>
                        <a:rPr lang="en-US" sz="1400" dirty="0">
                          <a:effectLst/>
                        </a:rPr>
                        <a:t>VASP 2014. - 2023.g. (MK 20.12.2016.)</a:t>
                      </a:r>
                      <a:endParaRPr lang="lv-LV" sz="1400" dirty="0">
                        <a:effectLst/>
                      </a:endParaRPr>
                    </a:p>
                    <a:p>
                      <a:pPr algn="l">
                        <a:lnSpc>
                          <a:spcPct val="107000"/>
                        </a:lnSpc>
                        <a:spcAft>
                          <a:spcPts val="0"/>
                        </a:spcAft>
                      </a:pPr>
                      <a:r>
                        <a:rPr lang="lv-LV" sz="1400" dirty="0">
                          <a:effectLst/>
                        </a:rPr>
                        <a:t>Kapitālieguldījumi ceļos</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3">
                  <a:txBody>
                    <a:bodyPr/>
                    <a:lstStyle/>
                    <a:p>
                      <a:pPr algn="ctr">
                        <a:lnSpc>
                          <a:spcPct val="107000"/>
                        </a:lnSpc>
                        <a:spcAft>
                          <a:spcPts val="0"/>
                        </a:spcAft>
                      </a:pPr>
                      <a:r>
                        <a:rPr lang="lv-LV" sz="1400">
                          <a:effectLst/>
                        </a:rPr>
                        <a:t>131.4</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c>
                  <a:txBody>
                    <a:bodyPr/>
                    <a:lstStyle/>
                    <a:p>
                      <a:pPr algn="ctr">
                        <a:lnSpc>
                          <a:spcPct val="107000"/>
                        </a:lnSpc>
                        <a:spcAft>
                          <a:spcPts val="0"/>
                        </a:spcAft>
                      </a:pPr>
                      <a:r>
                        <a:rPr lang="lv-LV" sz="1400">
                          <a:effectLst/>
                        </a:rPr>
                        <a:t>64.9</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65.1</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65.1</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199.4</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207.7</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215.2</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224.4</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1173.2</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4793195"/>
                  </a:ext>
                </a:extLst>
              </a:tr>
              <a:tr h="522631">
                <a:tc>
                  <a:txBody>
                    <a:bodyPr/>
                    <a:lstStyle/>
                    <a:p>
                      <a:pPr algn="l">
                        <a:lnSpc>
                          <a:spcPct val="107000"/>
                        </a:lnSpc>
                        <a:spcAft>
                          <a:spcPts val="0"/>
                        </a:spcAft>
                      </a:pPr>
                      <a:r>
                        <a:rPr lang="lv-LV" sz="1400" dirty="0">
                          <a:effectLst/>
                        </a:rPr>
                        <a:t>Valsts pamatbudžeta faktiskais finansējums </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lv-LV" sz="1400">
                          <a:effectLst/>
                        </a:rPr>
                        <a:t>54.3</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82.4</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85.8</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99.2</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108.9</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111.4</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120.2</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120.2</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a:effectLst/>
                        </a:rPr>
                        <a:t>?</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lv-LV" sz="1400" dirty="0">
                          <a:effectLst/>
                        </a:rPr>
                        <a:t>662.3</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48450310"/>
                  </a:ext>
                </a:extLst>
              </a:tr>
              <a:tr h="1046562">
                <a:tc>
                  <a:txBody>
                    <a:bodyPr/>
                    <a:lstStyle/>
                    <a:p>
                      <a:pPr algn="l">
                        <a:lnSpc>
                          <a:spcPct val="107000"/>
                        </a:lnSpc>
                        <a:spcAft>
                          <a:spcPts val="0"/>
                        </a:spcAft>
                      </a:pPr>
                      <a:r>
                        <a:rPr lang="lv-LV" sz="1400" dirty="0">
                          <a:effectLst/>
                        </a:rPr>
                        <a:t>Starpība starp 2013.g. plānoto un faktisko pamatbudžeta finansējumu</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solidFill>
                      <a:schemeClr val="accent2"/>
                    </a:solidFill>
                  </a:tcPr>
                </a:tc>
                <a:tc>
                  <a:txBody>
                    <a:bodyPr/>
                    <a:lstStyle/>
                    <a:p>
                      <a:pPr algn="ctr">
                        <a:lnSpc>
                          <a:spcPct val="107000"/>
                        </a:lnSpc>
                        <a:spcAft>
                          <a:spcPts val="0"/>
                        </a:spcAft>
                      </a:pPr>
                      <a:r>
                        <a:rPr lang="lv-LV" sz="1400">
                          <a:effectLst/>
                        </a:rPr>
                        <a:t>60.2</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102.1</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145.1</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148.1</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145.4</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120.6</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133.5</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a:effectLst/>
                        </a:rPr>
                        <a:t>-</a:t>
                      </a:r>
                      <a:endParaRPr lang="lv-LV"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dirty="0">
                          <a:effectLst/>
                        </a:rPr>
                        <a:t>-</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0"/>
                        </a:spcAft>
                      </a:pPr>
                      <a:r>
                        <a:rPr lang="lv-LV" sz="1400" dirty="0">
                          <a:effectLst/>
                        </a:rPr>
                        <a:t>855.1</a:t>
                      </a:r>
                      <a:endParaRPr lang="lv-LV"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3404244310"/>
                  </a:ext>
                </a:extLst>
              </a:tr>
            </a:tbl>
          </a:graphicData>
        </a:graphic>
      </p:graphicFrame>
    </p:spTree>
    <p:extLst>
      <p:ext uri="{BB962C8B-B14F-4D97-AF65-F5344CB8AC3E}">
        <p14:creationId xmlns:p14="http://schemas.microsoft.com/office/powerpoint/2010/main" val="1239854270"/>
      </p:ext>
    </p:extLst>
  </p:cSld>
  <p:clrMapOvr>
    <a:masterClrMapping/>
  </p:clrMapOvr>
</p:sld>
</file>

<file path=ppt/theme/theme1.xml><?xml version="1.0" encoding="utf-8"?>
<a:theme xmlns:a="http://schemas.openxmlformats.org/drawingml/2006/main" name="Retrospekcija">
  <a:themeElements>
    <a:clrScheme name="Pielāgots 1">
      <a:dk1>
        <a:sysClr val="windowText" lastClr="000000"/>
      </a:dk1>
      <a:lt1>
        <a:sysClr val="window" lastClr="FFFFFF"/>
      </a:lt1>
      <a:dk2>
        <a:srgbClr val="444D26"/>
      </a:dk2>
      <a:lt2>
        <a:srgbClr val="FEFAC9"/>
      </a:lt2>
      <a:accent1>
        <a:srgbClr val="A5B592"/>
      </a:accent1>
      <a:accent2>
        <a:srgbClr val="FFFF00"/>
      </a:accent2>
      <a:accent3>
        <a:srgbClr val="E7BC29"/>
      </a:accent3>
      <a:accent4>
        <a:srgbClr val="D092A7"/>
      </a:accent4>
      <a:accent5>
        <a:srgbClr val="9C85C0"/>
      </a:accent5>
      <a:accent6>
        <a:srgbClr val="809EC2"/>
      </a:accent6>
      <a:hlink>
        <a:srgbClr val="8E58B6"/>
      </a:hlink>
      <a:folHlink>
        <a:srgbClr val="7F6F6F"/>
      </a:folHlink>
    </a:clrScheme>
    <a:fontScheme name="Retrospekci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i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52</TotalTime>
  <Words>1472</Words>
  <Application>Microsoft Office PowerPoint</Application>
  <PresentationFormat>Widescreen</PresentationFormat>
  <Paragraphs>233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Avenir Book</vt:lpstr>
      <vt:lpstr>Calibri</vt:lpstr>
      <vt:lpstr>Calibri Light</vt:lpstr>
      <vt:lpstr>Times New Roman</vt:lpstr>
      <vt:lpstr>Wingdings</vt:lpstr>
      <vt:lpstr>Retrospekcija</vt:lpstr>
      <vt:lpstr>NAP un ceļi, izpildvara un ceļi`</vt:lpstr>
      <vt:lpstr>Nacionālais attīstības plāns 2020 </vt:lpstr>
      <vt:lpstr>Attieksme pret NAP un ceļiem</vt:lpstr>
      <vt:lpstr>NAP 2020 un tā plānotie, sasniedzamie rezultāti – atskaites punkti</vt:lpstr>
      <vt:lpstr>NAP 2020 un tā sasniedzamie rezultāti</vt:lpstr>
      <vt:lpstr>Galveno ceļu stāvoklis</vt:lpstr>
      <vt:lpstr>Reģionālo ceļu ar melno segumu stāvoklis</vt:lpstr>
      <vt:lpstr>Asfaltēto ceļu īpatsvars reģionālajos ceļos</vt:lpstr>
      <vt:lpstr>Valsts autoceļu sakārtošanas programma un manipulācijas</vt:lpstr>
      <vt:lpstr>Partnerības līgums Eiropas Savienības investīciju fondu 2014.–2020.gada plānošanas periodam</vt:lpstr>
      <vt:lpstr>Partnerības līgums Eiropas Savienības investīciju fondu 2014.–2020.gada plānošanas periodam</vt:lpstr>
      <vt:lpstr>Rīcības virzieni (apakšmērķi) transporta politikas īstenošanai</vt:lpstr>
      <vt:lpstr>6.1 Starpposma izvērtējuma rezultāti </vt:lpstr>
      <vt:lpstr>LCB vēstules par NAP un TAP</vt:lpstr>
      <vt:lpstr>Valsts budžets</vt:lpstr>
      <vt:lpstr>Finansējums kapitālieguldījumiem kopā:  Eiropas Savienība + valsts budžets </vt:lpstr>
      <vt:lpstr>IETEIKUMI-VĒLĒJUMI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 un ceļi, izpildvara un ceļi</dc:title>
  <dc:creator>Līga Ratniece</dc:creator>
  <cp:lastModifiedBy>Biedrība Latvijas ceļu būvētājs</cp:lastModifiedBy>
  <cp:revision>2</cp:revision>
  <dcterms:created xsi:type="dcterms:W3CDTF">2019-02-22T11:04:24Z</dcterms:created>
  <dcterms:modified xsi:type="dcterms:W3CDTF">2019-02-25T14:00:47Z</dcterms:modified>
</cp:coreProperties>
</file>